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79" r:id="rId6"/>
    <p:sldId id="261" r:id="rId7"/>
    <p:sldId id="263" r:id="rId8"/>
    <p:sldId id="277" r:id="rId9"/>
    <p:sldId id="268" r:id="rId10"/>
    <p:sldId id="269" r:id="rId11"/>
    <p:sldId id="270" r:id="rId12"/>
    <p:sldId id="271" r:id="rId13"/>
    <p:sldId id="278" r:id="rId14"/>
    <p:sldId id="274" r:id="rId15"/>
    <p:sldId id="275" r:id="rId16"/>
    <p:sldId id="276" r:id="rId17"/>
  </p:sldIdLst>
  <p:sldSz cx="14401800" cy="8121650"/>
  <p:notesSz cx="14401800" cy="812165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Lato" panose="020B0604020202020204" charset="0"/>
      <p:regular r:id="rId23"/>
      <p:bold r:id="rId24"/>
      <p:italic r:id="rId25"/>
      <p:boldItalic r:id="rId26"/>
    </p:embeddedFont>
    <p:embeddedFont>
      <p:font typeface="Lucida Sans" panose="020B0602030504020204" pitchFamily="34" charset="0"/>
      <p:regular r:id="rId27"/>
      <p:bold r:id="rId28"/>
      <p:italic r:id="rId29"/>
      <p:boldItalic r:id="rId30"/>
    </p:embeddedFont>
    <p:embeddedFont>
      <p:font typeface="Raleway" panose="020B0604020202020204" charset="-52"/>
      <p:regular r:id="rId31"/>
      <p:bold r:id="rId32"/>
      <p:italic r:id="rId33"/>
      <p:boldItalic r:id="rId34"/>
    </p:embeddedFont>
    <p:embeddedFont>
      <p:font typeface="Tahoma" panose="020B0604030504040204" pitchFamily="34" charset="0"/>
      <p:regular r:id="rId35"/>
      <p:bold r:id="rId36"/>
    </p:embeddedFont>
    <p:embeddedFont>
      <p:font typeface="Trebuchet MS" panose="020B0603020202020204" pitchFamily="34" charset="0"/>
      <p:regular r:id="rId37"/>
      <p:bold r:id="rId38"/>
      <p:italic r:id="rId39"/>
      <p:boldItalic r:id="rId40"/>
    </p:embeddedFont>
    <p:embeddedFont>
      <p:font typeface="Verdana" panose="020B060403050404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000000"/>
          </p15:clr>
        </p15:guide>
        <p15:guide id="2" pos="4536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gOS1zre62I+LPJJNzvN1ib+3eP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71" autoAdjust="0"/>
    <p:restoredTop sz="94660"/>
  </p:normalViewPr>
  <p:slideViewPr>
    <p:cSldViewPr snapToGrid="0">
      <p:cViewPr varScale="1">
        <p:scale>
          <a:sx n="92" d="100"/>
          <a:sy n="92" d="100"/>
        </p:scale>
        <p:origin x="348" y="84"/>
      </p:cViewPr>
      <p:guideLst>
        <p:guide orient="horz"/>
        <p:guide pos="4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56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59" Type="http://schemas.openxmlformats.org/officeDocument/2006/relationships/theme" Target="theme/theme1.xml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400775" y="609100"/>
            <a:ext cx="9601675" cy="304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Преимущества архитектуры MVVM</a:t>
            </a:r>
            <a:r>
              <a:rPr lang="en-US" sz="8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endParaRPr sz="8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21615" marR="321310" lvl="0" indent="0" algn="l" rtl="0">
              <a:lnSpc>
                <a:spcPct val="1667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Разделение ответственности Тестируемость компонентов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21615" lvl="0" indent="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Легкость поддержки и развития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Почему именно это решение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21615" marR="729615" lvl="0" indent="0" algn="l" rtl="0">
              <a:lnSpc>
                <a:spcPct val="1042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oom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надежное локальное хранение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21615" lvl="0" indent="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up</a:t>
            </a: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aba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se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re</a:t>
            </a: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time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обновления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21615" lvl="0" indent="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ffline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first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работа без интернета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3926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8;p5:notes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Zy10aBMAAAAlAAAAZAAAAA0AAAAAkAAAAJAAAACQAAAAkAAAAAAAAAAAAAAAAAAAAAEAAABQAAAAAAAAAAAA4D8AAAAAAADgPwAAAAAAAOA/AAAAAAAA4D8AAAAAAADgPwAAAAAAAOA/AAAAAAAA4D8AAAAAAADgPwAAAAAAAOA/AAAAAAAA4D8CAAAAjAAAAAAAAAAAAAAAWVlZDP///wgAAAAAAAAAAAAAAAAAAAAAAAAAAAAAAAAAAAAAZAAAAAEAAABAAAAAAAAAAAAAAAAAAAAAAAAAAAAAAAAAAAAAAAAAAAAAAAAAAAAAAAAAAAAAAAAAAAAAAAAAAAAAAAAAAAAAAAAAAAAAAAAAAAAAAAAAAAAAAAAAAAAAFAAAADwAAAAAAAAAAAAAABqZiAkUAAAAAQAAABQAAAAUAAAAFAAAAAE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BoaG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3AgAALsXAAC8TwAANy4AABAAAAAmAAAACAAAAL0/AAAAAAAA"/>
              </a:ext>
            </a:extLst>
          </p:cNvSpPr>
          <p:nvPr>
            <p:ph type="body" idx="1"/>
          </p:nvPr>
        </p:nvSpPr>
        <p:spPr>
          <a:xfrm>
            <a:off x="1440180" y="3857625"/>
            <a:ext cx="11521440" cy="365506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39;p5:notes"/>
          <p:cNvSpPr>
            <a:spLocks noGrp="1" noRot="1" noChangeAspect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Zy10aBMAAAAlAAAACwAAAC0AAAAAshsAAMADAADpPAAAexYAAAAAAAAAAAAAAAAAAAEAAABQAAAAAAAAAAAA4D8AAAAAAADgPwAAAAAAAOA/AAAAAAAA4D8AAAAAAADgPwAAAAAAAOA/AAAAAAAA4D8AAAAAAADgPwAAAAAAAOA/AAAAAAAA4D8CAAAAjAAAAAAAAAAAAAAAWVlZ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shsAAMADAADpPAAAexYAABAAAAAmAAAACAAAAAEPAAAAAAAA"/>
              </a:ext>
            </a:extLst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0" t="0" r="5399405" b="3044825"/>
            <a:pathLst>
              <a:path w="5399405" h="3044825" fill="none" extrusionOk="0">
                <a:moveTo>
                  <a:pt x="0" y="0"/>
                </a:moveTo>
                <a:lnTo>
                  <a:pt x="5399405" y="0"/>
                </a:lnTo>
                <a:lnTo>
                  <a:pt x="5399405" y="3044825"/>
                </a:lnTo>
                <a:lnTo>
                  <a:pt x="0" y="3044825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4;p6:notes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Zy10aBMAAAAlAAAAZAAAAA0AAAAAkAAAAJAAAACQAAAAkAAAAAAAAAAAAAAAAAAAAAEAAABQAAAAAAAAAAAA4D8AAAAAAADgPwAAAAAAAOA/AAAAAAAA4D8AAAAAAADgPwAAAAAAAOA/AAAAAAAA4D8AAAAAAADgPwAAAAAAAOA/AAAAAAAA4D8CAAAAjAAAAAAAAAAAAAAAWVlZDP///wgAAAAAAAAAAAAAAAAAAAAAAAAAAAAAAAAAAAAAZAAAAAEAAABAAAAAAAAAAAAAAAAAAAAAAAAAAAAAAAAAAAAAAAAAAAAAAAAAAAAAAAAAAAAAAAAAAAAAAAAAAAAAAAAAAAAAAAAAAAAAAAAAAAAAAAAAAAAAAAAAAAAAFAAAADwAAAAAAAAAAAAAABqZiAkUAAAAAQAAABQAAAAUAAAAFAAAAAE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3AgAALsXAAC8TwAANy4AABAAAAAmAAAACAAAAL0/AAAAAAAA"/>
              </a:ext>
            </a:extLst>
          </p:cNvSpPr>
          <p:nvPr>
            <p:ph type="body" idx="1"/>
          </p:nvPr>
        </p:nvSpPr>
        <p:spPr>
          <a:xfrm>
            <a:off x="1440180" y="3857625"/>
            <a:ext cx="11521440" cy="365506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55;p6:notes"/>
          <p:cNvSpPr>
            <a:spLocks noGrp="1" noRot="1" noChangeAspect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Zy10aBMAAAAlAAAACwAAAC0AAAAAshsAAMADAADpPAAAexYAAAAAAAAAAAAAAAAAAAEAAABQAAAAAAAAAAAA4D8AAAAAAADgPwAAAAAAAOA/AAAAAAAA4D8AAAAAAADgPwAAAAAAAOA/AAAAAAAA4D8AAAAAAADgPwAAAAAAAOA/AAAAAAAA4D8CAAAAjAAAAAAAAAAAAAAAWVlZ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shsAAMADAADpPAAAexYAABAAAAAmAAAACAAAAAEPAAAAAAAA"/>
              </a:ext>
            </a:extLst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0" t="0" r="5399405" b="3044825"/>
            <a:pathLst>
              <a:path w="5399405" h="3044825" fill="none" extrusionOk="0">
                <a:moveTo>
                  <a:pt x="0" y="0"/>
                </a:moveTo>
                <a:lnTo>
                  <a:pt x="5399405" y="0"/>
                </a:lnTo>
                <a:lnTo>
                  <a:pt x="5399405" y="3044825"/>
                </a:lnTo>
                <a:lnTo>
                  <a:pt x="0" y="3044825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5080" lvl="0" indent="0" algn="l" rtl="0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Выбор технологий основан на современных трендах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ndroid</a:t>
            </a:r>
            <a:r>
              <a:rPr lang="en-US" sz="8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разработки 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2025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года и требованиях к производительности и масштабируемости</a:t>
            </a:r>
            <a:r>
              <a:rPr lang="en-US" sz="8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etp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k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ompose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выбран как основной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UI</a:t>
            </a:r>
            <a:r>
              <a:rPr lang="en-US" sz="8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фреймворк благодаря декларативному подходу и оптимизированной производительности тк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XML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считается устаревшим с 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2023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года</a:t>
            </a:r>
            <a:r>
              <a:rPr lang="en-US" sz="8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8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700" marR="544830" lvl="0" indent="0" algn="l" rtl="0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Для управления зависимостями используется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ilt</a:t>
            </a:r>
            <a:r>
              <a:rPr lang="en-US" sz="8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обеспечивающий чистую архитектуру и простоту масштабирования и тестирования</a:t>
            </a:r>
            <a:r>
              <a:rPr lang="en-US" sz="8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Асинхронное программирование реализовано через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otlin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oroutines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и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low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для создания отзывчивого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spcBef>
                <a:spcPts val="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пользовательского интерфейса и фоновой подгрузки данных</a:t>
            </a:r>
            <a:r>
              <a:rPr lang="en-US" sz="8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8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6a1f34f263_0_124"/>
          <p:cNvSpPr/>
          <p:nvPr/>
        </p:nvSpPr>
        <p:spPr>
          <a:xfrm>
            <a:off x="0" y="0"/>
            <a:ext cx="14401800" cy="77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44125" tIns="144125" rIns="144125" bIns="14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g36a1f34f263_0_124"/>
          <p:cNvGrpSpPr/>
          <p:nvPr/>
        </p:nvGrpSpPr>
        <p:grpSpPr>
          <a:xfrm>
            <a:off x="1307661" y="1880919"/>
            <a:ext cx="1174529" cy="72359"/>
            <a:chOff x="4580561" y="2589004"/>
            <a:chExt cx="1064464" cy="25200"/>
          </a:xfrm>
        </p:grpSpPr>
        <p:sp>
          <p:nvSpPr>
            <p:cNvPr id="12" name="Google Shape;12;g36a1f34f263_0_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g36a1f34f263_0_1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g36a1f34f263_0_124"/>
          <p:cNvSpPr txBox="1">
            <a:spLocks noGrp="1"/>
          </p:cNvSpPr>
          <p:nvPr>
            <p:ph type="ctrTitle"/>
          </p:nvPr>
        </p:nvSpPr>
        <p:spPr>
          <a:xfrm>
            <a:off x="1148884" y="2088165"/>
            <a:ext cx="12108900" cy="2628600"/>
          </a:xfrm>
          <a:prstGeom prst="rect">
            <a:avLst/>
          </a:prstGeom>
        </p:spPr>
        <p:txBody>
          <a:bodyPr spcFirstLastPara="1" wrap="square" lIns="144125" tIns="144125" rIns="144125" bIns="14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2pPr>
            <a:lvl3pPr lvl="2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3pPr>
            <a:lvl4pPr lvl="3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4pPr>
            <a:lvl5pPr lvl="4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5pPr>
            <a:lvl6pPr lvl="5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6pPr>
            <a:lvl7pPr lvl="6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7pPr>
            <a:lvl8pPr lvl="7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8pPr>
            <a:lvl9pPr lvl="8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9pPr>
          </a:lstStyle>
          <a:p>
            <a:endParaRPr/>
          </a:p>
        </p:txBody>
      </p:sp>
      <p:sp>
        <p:nvSpPr>
          <p:cNvPr id="15" name="Google Shape;15;g36a1f34f263_0_124"/>
          <p:cNvSpPr txBox="1">
            <a:spLocks noGrp="1"/>
          </p:cNvSpPr>
          <p:nvPr>
            <p:ph type="subTitle" idx="1"/>
          </p:nvPr>
        </p:nvSpPr>
        <p:spPr>
          <a:xfrm>
            <a:off x="1149163" y="5010048"/>
            <a:ext cx="12108900" cy="854700"/>
          </a:xfrm>
          <a:prstGeom prst="rect">
            <a:avLst/>
          </a:prstGeom>
        </p:spPr>
        <p:txBody>
          <a:bodyPr spcFirstLastPara="1" wrap="square" lIns="144125" tIns="144125" rIns="144125" bIns="1441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" name="Google Shape;16;g36a1f34f263_0_124"/>
          <p:cNvSpPr txBox="1">
            <a:spLocks noGrp="1"/>
          </p:cNvSpPr>
          <p:nvPr>
            <p:ph type="sldNum" idx="12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spcFirstLastPara="1" wrap="square" lIns="144125" tIns="144125" rIns="144125" bIns="14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g36a1f34f263_0_188"/>
          <p:cNvGrpSpPr/>
          <p:nvPr/>
        </p:nvGrpSpPr>
        <p:grpSpPr>
          <a:xfrm>
            <a:off x="1307661" y="6583020"/>
            <a:ext cx="1174529" cy="72359"/>
            <a:chOff x="4580561" y="2589004"/>
            <a:chExt cx="1064464" cy="25200"/>
          </a:xfrm>
        </p:grpSpPr>
        <p:sp>
          <p:nvSpPr>
            <p:cNvPr id="75" name="Google Shape;75;g36a1f34f263_0_18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g36a1f34f263_0_18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g36a1f34f263_0_188"/>
          <p:cNvSpPr txBox="1">
            <a:spLocks noGrp="1"/>
          </p:cNvSpPr>
          <p:nvPr>
            <p:ph type="title" hasCustomPrompt="1"/>
          </p:nvPr>
        </p:nvSpPr>
        <p:spPr>
          <a:xfrm>
            <a:off x="1148884" y="1158916"/>
            <a:ext cx="12109200" cy="1965300"/>
          </a:xfrm>
          <a:prstGeom prst="rect">
            <a:avLst/>
          </a:prstGeom>
        </p:spPr>
        <p:txBody>
          <a:bodyPr spcFirstLastPara="1" wrap="square" lIns="144125" tIns="144125" rIns="144125" bIns="14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g36a1f34f263_0_188"/>
          <p:cNvSpPr txBox="1">
            <a:spLocks noGrp="1"/>
          </p:cNvSpPr>
          <p:nvPr>
            <p:ph type="body" idx="1"/>
          </p:nvPr>
        </p:nvSpPr>
        <p:spPr>
          <a:xfrm>
            <a:off x="1148884" y="3588918"/>
            <a:ext cx="12109200" cy="2495400"/>
          </a:xfrm>
          <a:prstGeom prst="rect">
            <a:avLst/>
          </a:prstGeom>
        </p:spPr>
        <p:txBody>
          <a:bodyPr spcFirstLastPara="1" wrap="square" lIns="144125" tIns="144125" rIns="144125" bIns="144125" anchor="t" anchorCtr="0">
            <a:norm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g36a1f34f263_0_188"/>
          <p:cNvSpPr txBox="1">
            <a:spLocks noGrp="1"/>
          </p:cNvSpPr>
          <p:nvPr>
            <p:ph type="sldNum" idx="12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spcFirstLastPara="1" wrap="square" lIns="144125" tIns="144125" rIns="144125" bIns="1441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a1f34f263_0_195"/>
          <p:cNvSpPr txBox="1">
            <a:spLocks noGrp="1"/>
          </p:cNvSpPr>
          <p:nvPr>
            <p:ph type="sldNum" idx="12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spcFirstLastPara="1" wrap="square" lIns="144125" tIns="144125" rIns="144125" bIns="14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a1f34f263_0_197"/>
          <p:cNvSpPr/>
          <p:nvPr/>
        </p:nvSpPr>
        <p:spPr>
          <a:xfrm>
            <a:off x="0" y="0"/>
            <a:ext cx="14401800" cy="8115300"/>
          </a:xfrm>
          <a:custGeom>
            <a:avLst/>
            <a:gdLst/>
            <a:ahLst/>
            <a:cxnLst/>
            <a:rect l="l" t="t" r="r" b="b"/>
            <a:pathLst>
              <a:path w="14401800" h="8115300" extrusionOk="0">
                <a:moveTo>
                  <a:pt x="14401798" y="8115299"/>
                </a:moveTo>
                <a:lnTo>
                  <a:pt x="0" y="8115299"/>
                </a:lnTo>
                <a:lnTo>
                  <a:pt x="0" y="0"/>
                </a:lnTo>
                <a:lnTo>
                  <a:pt x="14401798" y="0"/>
                </a:lnTo>
                <a:lnTo>
                  <a:pt x="14401798" y="811529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36a1f34f263_0_197"/>
          <p:cNvSpPr txBox="1">
            <a:spLocks noGrp="1"/>
          </p:cNvSpPr>
          <p:nvPr>
            <p:ph type="ctrTitle"/>
          </p:nvPr>
        </p:nvSpPr>
        <p:spPr>
          <a:xfrm>
            <a:off x="520700" y="965117"/>
            <a:ext cx="3934500" cy="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400"/>
              <a:buNone/>
              <a:defRPr sz="24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g36a1f34f263_0_197"/>
          <p:cNvSpPr txBox="1">
            <a:spLocks noGrp="1"/>
          </p:cNvSpPr>
          <p:nvPr>
            <p:ph type="subTitle" idx="1"/>
          </p:nvPr>
        </p:nvSpPr>
        <p:spPr>
          <a:xfrm>
            <a:off x="2160270" y="4548124"/>
            <a:ext cx="10081200" cy="20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1900"/>
              </a:spcBef>
              <a:spcAft>
                <a:spcPts val="190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g36a1f34f263_0_197"/>
          <p:cNvSpPr txBox="1">
            <a:spLocks noGrp="1"/>
          </p:cNvSpPr>
          <p:nvPr>
            <p:ph type="ftr" idx="11"/>
          </p:nvPr>
        </p:nvSpPr>
        <p:spPr>
          <a:xfrm>
            <a:off x="4896612" y="7553134"/>
            <a:ext cx="46086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g36a1f34f263_0_197"/>
          <p:cNvSpPr txBox="1">
            <a:spLocks noGrp="1"/>
          </p:cNvSpPr>
          <p:nvPr>
            <p:ph type="dt" idx="10"/>
          </p:nvPr>
        </p:nvSpPr>
        <p:spPr>
          <a:xfrm>
            <a:off x="720090" y="7553134"/>
            <a:ext cx="3312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36a1f34f263_0_197"/>
          <p:cNvSpPr txBox="1">
            <a:spLocks noGrp="1"/>
          </p:cNvSpPr>
          <p:nvPr>
            <p:ph type="sldNum" idx="12"/>
          </p:nvPr>
        </p:nvSpPr>
        <p:spPr>
          <a:xfrm>
            <a:off x="10369296" y="7553134"/>
            <a:ext cx="3312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a1f34f263_0_204"/>
          <p:cNvSpPr txBox="1">
            <a:spLocks noGrp="1"/>
          </p:cNvSpPr>
          <p:nvPr>
            <p:ph type="title"/>
          </p:nvPr>
        </p:nvSpPr>
        <p:spPr>
          <a:xfrm>
            <a:off x="5090464" y="158723"/>
            <a:ext cx="39108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400"/>
              <a:buNone/>
              <a:defRPr sz="24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g36a1f34f263_0_204"/>
          <p:cNvSpPr txBox="1">
            <a:spLocks noGrp="1"/>
          </p:cNvSpPr>
          <p:nvPr>
            <p:ph type="body" idx="1"/>
          </p:nvPr>
        </p:nvSpPr>
        <p:spPr>
          <a:xfrm>
            <a:off x="720090" y="1867979"/>
            <a:ext cx="12961500" cy="53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2pPr>
            <a:lvl3pPr marL="1371600" lvl="2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3pPr>
            <a:lvl4pPr marL="1828800" lvl="3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4pPr>
            <a:lvl5pPr marL="2286000" lvl="4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5pPr>
            <a:lvl6pPr marL="2743200" lvl="5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6pPr>
            <a:lvl7pPr marL="3200400" lvl="6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7pPr>
            <a:lvl8pPr marL="3657600" lvl="7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8pPr>
            <a:lvl9pPr marL="4114800" lvl="8" indent="-228600" algn="l">
              <a:spcBef>
                <a:spcPts val="1900"/>
              </a:spcBef>
              <a:spcAft>
                <a:spcPts val="190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36a1f34f263_0_204"/>
          <p:cNvSpPr txBox="1">
            <a:spLocks noGrp="1"/>
          </p:cNvSpPr>
          <p:nvPr>
            <p:ph type="ftr" idx="11"/>
          </p:nvPr>
        </p:nvSpPr>
        <p:spPr>
          <a:xfrm>
            <a:off x="4896612" y="7553134"/>
            <a:ext cx="46086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g36a1f34f263_0_204"/>
          <p:cNvSpPr txBox="1">
            <a:spLocks noGrp="1"/>
          </p:cNvSpPr>
          <p:nvPr>
            <p:ph type="dt" idx="10"/>
          </p:nvPr>
        </p:nvSpPr>
        <p:spPr>
          <a:xfrm>
            <a:off x="720090" y="7553134"/>
            <a:ext cx="3312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36a1f34f263_0_204"/>
          <p:cNvSpPr txBox="1">
            <a:spLocks noGrp="1"/>
          </p:cNvSpPr>
          <p:nvPr>
            <p:ph type="sldNum" idx="12"/>
          </p:nvPr>
        </p:nvSpPr>
        <p:spPr>
          <a:xfrm>
            <a:off x="10369296" y="7553134"/>
            <a:ext cx="3312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a1f34f263_0_210"/>
          <p:cNvSpPr txBox="1">
            <a:spLocks noGrp="1"/>
          </p:cNvSpPr>
          <p:nvPr>
            <p:ph type="title"/>
          </p:nvPr>
        </p:nvSpPr>
        <p:spPr>
          <a:xfrm>
            <a:off x="5090464" y="158723"/>
            <a:ext cx="39108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400"/>
              <a:buNone/>
              <a:defRPr sz="24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36a1f34f263_0_210"/>
          <p:cNvSpPr txBox="1">
            <a:spLocks noGrp="1"/>
          </p:cNvSpPr>
          <p:nvPr>
            <p:ph type="body" idx="1"/>
          </p:nvPr>
        </p:nvSpPr>
        <p:spPr>
          <a:xfrm>
            <a:off x="720090" y="1867979"/>
            <a:ext cx="6264900" cy="53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2pPr>
            <a:lvl3pPr marL="1371600" lvl="2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3pPr>
            <a:lvl4pPr marL="1828800" lvl="3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4pPr>
            <a:lvl5pPr marL="2286000" lvl="4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5pPr>
            <a:lvl6pPr marL="2743200" lvl="5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6pPr>
            <a:lvl7pPr marL="3200400" lvl="6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7pPr>
            <a:lvl8pPr marL="3657600" lvl="7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8pPr>
            <a:lvl9pPr marL="4114800" lvl="8" indent="-228600" algn="l">
              <a:spcBef>
                <a:spcPts val="1900"/>
              </a:spcBef>
              <a:spcAft>
                <a:spcPts val="190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36a1f34f263_0_210"/>
          <p:cNvSpPr txBox="1">
            <a:spLocks noGrp="1"/>
          </p:cNvSpPr>
          <p:nvPr>
            <p:ph type="body" idx="2"/>
          </p:nvPr>
        </p:nvSpPr>
        <p:spPr>
          <a:xfrm>
            <a:off x="7416927" y="1867979"/>
            <a:ext cx="6264900" cy="53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2pPr>
            <a:lvl3pPr marL="1371600" lvl="2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3pPr>
            <a:lvl4pPr marL="1828800" lvl="3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4pPr>
            <a:lvl5pPr marL="2286000" lvl="4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5pPr>
            <a:lvl6pPr marL="2743200" lvl="5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6pPr>
            <a:lvl7pPr marL="3200400" lvl="6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7pPr>
            <a:lvl8pPr marL="3657600" lvl="7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8pPr>
            <a:lvl9pPr marL="4114800" lvl="8" indent="-228600" algn="l">
              <a:spcBef>
                <a:spcPts val="1900"/>
              </a:spcBef>
              <a:spcAft>
                <a:spcPts val="190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g36a1f34f263_0_210"/>
          <p:cNvSpPr txBox="1">
            <a:spLocks noGrp="1"/>
          </p:cNvSpPr>
          <p:nvPr>
            <p:ph type="ftr" idx="11"/>
          </p:nvPr>
        </p:nvSpPr>
        <p:spPr>
          <a:xfrm>
            <a:off x="4896612" y="7553134"/>
            <a:ext cx="46086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36a1f34f263_0_210"/>
          <p:cNvSpPr txBox="1">
            <a:spLocks noGrp="1"/>
          </p:cNvSpPr>
          <p:nvPr>
            <p:ph type="dt" idx="10"/>
          </p:nvPr>
        </p:nvSpPr>
        <p:spPr>
          <a:xfrm>
            <a:off x="720090" y="7553134"/>
            <a:ext cx="3312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36a1f34f263_0_210"/>
          <p:cNvSpPr txBox="1">
            <a:spLocks noGrp="1"/>
          </p:cNvSpPr>
          <p:nvPr>
            <p:ph type="sldNum" idx="12"/>
          </p:nvPr>
        </p:nvSpPr>
        <p:spPr>
          <a:xfrm>
            <a:off x="10369296" y="7553134"/>
            <a:ext cx="3312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a1f34f263_0_217"/>
          <p:cNvSpPr txBox="1">
            <a:spLocks noGrp="1"/>
          </p:cNvSpPr>
          <p:nvPr>
            <p:ph type="ftr" idx="11"/>
          </p:nvPr>
        </p:nvSpPr>
        <p:spPr>
          <a:xfrm>
            <a:off x="4896612" y="7553134"/>
            <a:ext cx="46086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36a1f34f263_0_217"/>
          <p:cNvSpPr txBox="1">
            <a:spLocks noGrp="1"/>
          </p:cNvSpPr>
          <p:nvPr>
            <p:ph type="dt" idx="10"/>
          </p:nvPr>
        </p:nvSpPr>
        <p:spPr>
          <a:xfrm>
            <a:off x="720090" y="7553134"/>
            <a:ext cx="3312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g36a1f34f263_0_217"/>
          <p:cNvSpPr txBox="1">
            <a:spLocks noGrp="1"/>
          </p:cNvSpPr>
          <p:nvPr>
            <p:ph type="sldNum" idx="12"/>
          </p:nvPr>
        </p:nvSpPr>
        <p:spPr>
          <a:xfrm>
            <a:off x="10369296" y="7553134"/>
            <a:ext cx="3312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a1f34f263_0_221"/>
          <p:cNvSpPr txBox="1">
            <a:spLocks noGrp="1"/>
          </p:cNvSpPr>
          <p:nvPr>
            <p:ph type="title"/>
          </p:nvPr>
        </p:nvSpPr>
        <p:spPr>
          <a:xfrm>
            <a:off x="5090464" y="158723"/>
            <a:ext cx="39108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400"/>
              <a:buNone/>
              <a:defRPr sz="24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g36a1f34f263_0_221"/>
          <p:cNvSpPr txBox="1">
            <a:spLocks noGrp="1"/>
          </p:cNvSpPr>
          <p:nvPr>
            <p:ph type="ftr" idx="11"/>
          </p:nvPr>
        </p:nvSpPr>
        <p:spPr>
          <a:xfrm>
            <a:off x="4896612" y="7553134"/>
            <a:ext cx="46086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g36a1f34f263_0_221"/>
          <p:cNvSpPr txBox="1">
            <a:spLocks noGrp="1"/>
          </p:cNvSpPr>
          <p:nvPr>
            <p:ph type="dt" idx="10"/>
          </p:nvPr>
        </p:nvSpPr>
        <p:spPr>
          <a:xfrm>
            <a:off x="720090" y="7553134"/>
            <a:ext cx="3312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36a1f34f263_0_221"/>
          <p:cNvSpPr txBox="1">
            <a:spLocks noGrp="1"/>
          </p:cNvSpPr>
          <p:nvPr>
            <p:ph type="sldNum" idx="12"/>
          </p:nvPr>
        </p:nvSpPr>
        <p:spPr>
          <a:xfrm>
            <a:off x="10369296" y="7553134"/>
            <a:ext cx="3312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g36a1f34f263_0_132"/>
          <p:cNvGrpSpPr/>
          <p:nvPr/>
        </p:nvGrpSpPr>
        <p:grpSpPr>
          <a:xfrm>
            <a:off x="1307661" y="1880919"/>
            <a:ext cx="1174529" cy="72359"/>
            <a:chOff x="4580561" y="2589004"/>
            <a:chExt cx="1064464" cy="25200"/>
          </a:xfrm>
        </p:grpSpPr>
        <p:sp>
          <p:nvSpPr>
            <p:cNvPr id="19" name="Google Shape;19;g36a1f34f263_0_1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g36a1f34f263_0_1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g36a1f34f263_0_132"/>
          <p:cNvSpPr txBox="1">
            <a:spLocks noGrp="1"/>
          </p:cNvSpPr>
          <p:nvPr>
            <p:ph type="title"/>
          </p:nvPr>
        </p:nvSpPr>
        <p:spPr>
          <a:xfrm>
            <a:off x="1148884" y="2088165"/>
            <a:ext cx="12109200" cy="2397900"/>
          </a:xfrm>
          <a:prstGeom prst="rect">
            <a:avLst/>
          </a:prstGeom>
        </p:spPr>
        <p:txBody>
          <a:bodyPr spcFirstLastPara="1" wrap="square" lIns="144125" tIns="144125" rIns="144125" bIns="14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g36a1f34f263_0_132"/>
          <p:cNvSpPr txBox="1">
            <a:spLocks noGrp="1"/>
          </p:cNvSpPr>
          <p:nvPr>
            <p:ph type="sldNum" idx="12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spcFirstLastPara="1" wrap="square" lIns="144125" tIns="144125" rIns="144125" bIns="1441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36a1f34f263_0_138"/>
          <p:cNvSpPr/>
          <p:nvPr/>
        </p:nvSpPr>
        <p:spPr>
          <a:xfrm>
            <a:off x="0" y="0"/>
            <a:ext cx="14401800" cy="77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4125" tIns="144125" rIns="144125" bIns="14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g36a1f34f263_0_138"/>
          <p:cNvGrpSpPr/>
          <p:nvPr/>
        </p:nvGrpSpPr>
        <p:grpSpPr>
          <a:xfrm>
            <a:off x="1307661" y="1880919"/>
            <a:ext cx="1174529" cy="72359"/>
            <a:chOff x="4580561" y="2589004"/>
            <a:chExt cx="1064464" cy="25200"/>
          </a:xfrm>
        </p:grpSpPr>
        <p:sp>
          <p:nvSpPr>
            <p:cNvPr id="26" name="Google Shape;26;g36a1f34f263_0_13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g36a1f34f263_0_13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g36a1f34f263_0_138"/>
          <p:cNvSpPr txBox="1">
            <a:spLocks noGrp="1"/>
          </p:cNvSpPr>
          <p:nvPr>
            <p:ph type="title"/>
          </p:nvPr>
        </p:nvSpPr>
        <p:spPr>
          <a:xfrm>
            <a:off x="1148884" y="2082165"/>
            <a:ext cx="12109800" cy="845100"/>
          </a:xfrm>
          <a:prstGeom prst="rect">
            <a:avLst/>
          </a:prstGeom>
        </p:spPr>
        <p:txBody>
          <a:bodyPr spcFirstLastPara="1" wrap="square" lIns="144125" tIns="144125" rIns="144125" bIns="14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endParaRPr/>
          </a:p>
        </p:txBody>
      </p:sp>
      <p:sp>
        <p:nvSpPr>
          <p:cNvPr id="29" name="Google Shape;29;g36a1f34f263_0_138"/>
          <p:cNvSpPr txBox="1">
            <a:spLocks noGrp="1"/>
          </p:cNvSpPr>
          <p:nvPr>
            <p:ph type="body" idx="1"/>
          </p:nvPr>
        </p:nvSpPr>
        <p:spPr>
          <a:xfrm>
            <a:off x="1148884" y="3282569"/>
            <a:ext cx="12109800" cy="3570300"/>
          </a:xfrm>
          <a:prstGeom prst="rect">
            <a:avLst/>
          </a:prstGeom>
        </p:spPr>
        <p:txBody>
          <a:bodyPr spcFirstLastPara="1" wrap="square" lIns="144125" tIns="144125" rIns="144125" bIns="144125" anchor="t" anchorCtr="0">
            <a:norm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g36a1f34f263_0_138"/>
          <p:cNvSpPr txBox="1">
            <a:spLocks noGrp="1"/>
          </p:cNvSpPr>
          <p:nvPr>
            <p:ph type="sldNum" idx="12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spcFirstLastPara="1" wrap="square" lIns="144125" tIns="144125" rIns="144125" bIns="14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36a1f34f263_0_146"/>
          <p:cNvSpPr/>
          <p:nvPr/>
        </p:nvSpPr>
        <p:spPr>
          <a:xfrm>
            <a:off x="0" y="0"/>
            <a:ext cx="14401800" cy="77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4125" tIns="144125" rIns="144125" bIns="14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g36a1f34f263_0_146"/>
          <p:cNvGrpSpPr/>
          <p:nvPr/>
        </p:nvGrpSpPr>
        <p:grpSpPr>
          <a:xfrm>
            <a:off x="1307661" y="1880919"/>
            <a:ext cx="1174529" cy="72359"/>
            <a:chOff x="4580561" y="2589004"/>
            <a:chExt cx="1064464" cy="25200"/>
          </a:xfrm>
        </p:grpSpPr>
        <p:sp>
          <p:nvSpPr>
            <p:cNvPr id="34" name="Google Shape;34;g36a1f34f263_0_1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g36a1f34f263_0_1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g36a1f34f263_0_146"/>
          <p:cNvSpPr txBox="1">
            <a:spLocks noGrp="1"/>
          </p:cNvSpPr>
          <p:nvPr>
            <p:ph type="title"/>
          </p:nvPr>
        </p:nvSpPr>
        <p:spPr>
          <a:xfrm>
            <a:off x="1148884" y="2082165"/>
            <a:ext cx="12109200" cy="845100"/>
          </a:xfrm>
          <a:prstGeom prst="rect">
            <a:avLst/>
          </a:prstGeom>
        </p:spPr>
        <p:txBody>
          <a:bodyPr spcFirstLastPara="1" wrap="square" lIns="144125" tIns="144125" rIns="144125" bIns="14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endParaRPr/>
          </a:p>
        </p:txBody>
      </p:sp>
      <p:sp>
        <p:nvSpPr>
          <p:cNvPr id="37" name="Google Shape;37;g36a1f34f263_0_146"/>
          <p:cNvSpPr txBox="1">
            <a:spLocks noGrp="1"/>
          </p:cNvSpPr>
          <p:nvPr>
            <p:ph type="body" idx="1"/>
          </p:nvPr>
        </p:nvSpPr>
        <p:spPr>
          <a:xfrm>
            <a:off x="1148687" y="3282569"/>
            <a:ext cx="5944500" cy="3570300"/>
          </a:xfrm>
          <a:prstGeom prst="rect">
            <a:avLst/>
          </a:prstGeom>
        </p:spPr>
        <p:txBody>
          <a:bodyPr spcFirstLastPara="1" wrap="square" lIns="144125" tIns="144125" rIns="144125" bIns="144125" anchor="t" anchorCtr="0">
            <a:norm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g36a1f34f263_0_146"/>
          <p:cNvSpPr txBox="1">
            <a:spLocks noGrp="1"/>
          </p:cNvSpPr>
          <p:nvPr>
            <p:ph type="body" idx="2"/>
          </p:nvPr>
        </p:nvSpPr>
        <p:spPr>
          <a:xfrm>
            <a:off x="7313676" y="3282569"/>
            <a:ext cx="5944500" cy="3570300"/>
          </a:xfrm>
          <a:prstGeom prst="rect">
            <a:avLst/>
          </a:prstGeom>
        </p:spPr>
        <p:txBody>
          <a:bodyPr spcFirstLastPara="1" wrap="square" lIns="144125" tIns="144125" rIns="144125" bIns="144125" anchor="t" anchorCtr="0">
            <a:norm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g36a1f34f263_0_146"/>
          <p:cNvSpPr txBox="1">
            <a:spLocks noGrp="1"/>
          </p:cNvSpPr>
          <p:nvPr>
            <p:ph type="sldNum" idx="12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spcFirstLastPara="1" wrap="square" lIns="144125" tIns="144125" rIns="144125" bIns="14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6a1f34f263_0_155"/>
          <p:cNvSpPr/>
          <p:nvPr/>
        </p:nvSpPr>
        <p:spPr>
          <a:xfrm>
            <a:off x="0" y="0"/>
            <a:ext cx="14401800" cy="77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4125" tIns="144125" rIns="144125" bIns="14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g36a1f34f263_0_155"/>
          <p:cNvGrpSpPr/>
          <p:nvPr/>
        </p:nvGrpSpPr>
        <p:grpSpPr>
          <a:xfrm>
            <a:off x="1307661" y="1880919"/>
            <a:ext cx="1174529" cy="72359"/>
            <a:chOff x="4580561" y="2589004"/>
            <a:chExt cx="1064464" cy="25200"/>
          </a:xfrm>
        </p:grpSpPr>
        <p:sp>
          <p:nvSpPr>
            <p:cNvPr id="43" name="Google Shape;43;g36a1f34f263_0_15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g36a1f34f263_0_15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g36a1f34f263_0_155"/>
          <p:cNvSpPr txBox="1">
            <a:spLocks noGrp="1"/>
          </p:cNvSpPr>
          <p:nvPr>
            <p:ph type="title"/>
          </p:nvPr>
        </p:nvSpPr>
        <p:spPr>
          <a:xfrm>
            <a:off x="1148884" y="2082165"/>
            <a:ext cx="12109200" cy="845100"/>
          </a:xfrm>
          <a:prstGeom prst="rect">
            <a:avLst/>
          </a:prstGeom>
        </p:spPr>
        <p:txBody>
          <a:bodyPr spcFirstLastPara="1" wrap="square" lIns="144125" tIns="144125" rIns="144125" bIns="14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endParaRPr/>
          </a:p>
        </p:txBody>
      </p:sp>
      <p:sp>
        <p:nvSpPr>
          <p:cNvPr id="46" name="Google Shape;46;g36a1f34f263_0_155"/>
          <p:cNvSpPr txBox="1">
            <a:spLocks noGrp="1"/>
          </p:cNvSpPr>
          <p:nvPr>
            <p:ph type="sldNum" idx="12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spcFirstLastPara="1" wrap="square" lIns="144125" tIns="144125" rIns="144125" bIns="14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6a1f34f263_0_162"/>
          <p:cNvSpPr/>
          <p:nvPr/>
        </p:nvSpPr>
        <p:spPr>
          <a:xfrm>
            <a:off x="0" y="0"/>
            <a:ext cx="14401800" cy="77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4125" tIns="144125" rIns="144125" bIns="14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g36a1f34f263_0_162"/>
          <p:cNvGrpSpPr/>
          <p:nvPr/>
        </p:nvGrpSpPr>
        <p:grpSpPr>
          <a:xfrm>
            <a:off x="1307661" y="1880919"/>
            <a:ext cx="1174529" cy="72359"/>
            <a:chOff x="4580561" y="2589004"/>
            <a:chExt cx="1064464" cy="25200"/>
          </a:xfrm>
        </p:grpSpPr>
        <p:sp>
          <p:nvSpPr>
            <p:cNvPr id="50" name="Google Shape;50;g36a1f34f263_0_16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g36a1f34f263_0_16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g36a1f34f263_0_162"/>
          <p:cNvSpPr txBox="1">
            <a:spLocks noGrp="1"/>
          </p:cNvSpPr>
          <p:nvPr>
            <p:ph type="title"/>
          </p:nvPr>
        </p:nvSpPr>
        <p:spPr>
          <a:xfrm>
            <a:off x="1149750" y="2082165"/>
            <a:ext cx="5199000" cy="2181300"/>
          </a:xfrm>
          <a:prstGeom prst="rect">
            <a:avLst/>
          </a:prstGeom>
        </p:spPr>
        <p:txBody>
          <a:bodyPr spcFirstLastPara="1" wrap="square" lIns="144125" tIns="144125" rIns="144125" bIns="14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endParaRPr/>
          </a:p>
        </p:txBody>
      </p:sp>
      <p:sp>
        <p:nvSpPr>
          <p:cNvPr id="53" name="Google Shape;53;g36a1f34f263_0_162"/>
          <p:cNvSpPr txBox="1">
            <a:spLocks noGrp="1"/>
          </p:cNvSpPr>
          <p:nvPr>
            <p:ph type="body" idx="1"/>
          </p:nvPr>
        </p:nvSpPr>
        <p:spPr>
          <a:xfrm>
            <a:off x="1135929" y="4392378"/>
            <a:ext cx="5199000" cy="2522400"/>
          </a:xfrm>
          <a:prstGeom prst="rect">
            <a:avLst/>
          </a:prstGeom>
        </p:spPr>
        <p:txBody>
          <a:bodyPr spcFirstLastPara="1" wrap="square" lIns="144125" tIns="144125" rIns="144125" bIns="144125" anchor="t" anchorCtr="0">
            <a:norm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36a1f34f263_0_162"/>
          <p:cNvSpPr txBox="1">
            <a:spLocks noGrp="1"/>
          </p:cNvSpPr>
          <p:nvPr>
            <p:ph type="sldNum" idx="12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spcFirstLastPara="1" wrap="square" lIns="144125" tIns="144125" rIns="144125" bIns="14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g36a1f34f263_0_170"/>
          <p:cNvGrpSpPr/>
          <p:nvPr/>
        </p:nvGrpSpPr>
        <p:grpSpPr>
          <a:xfrm>
            <a:off x="1307661" y="6583020"/>
            <a:ext cx="1174529" cy="72359"/>
            <a:chOff x="4580561" y="2589004"/>
            <a:chExt cx="1064464" cy="25200"/>
          </a:xfrm>
        </p:grpSpPr>
        <p:sp>
          <p:nvSpPr>
            <p:cNvPr id="57" name="Google Shape;57;g36a1f34f263_0_17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g36a1f34f263_0_1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g36a1f34f263_0_170"/>
          <p:cNvSpPr txBox="1">
            <a:spLocks noGrp="1"/>
          </p:cNvSpPr>
          <p:nvPr>
            <p:ph type="title"/>
          </p:nvPr>
        </p:nvSpPr>
        <p:spPr>
          <a:xfrm>
            <a:off x="1148884" y="1364740"/>
            <a:ext cx="11058300" cy="4713300"/>
          </a:xfrm>
          <a:prstGeom prst="rect">
            <a:avLst/>
          </a:prstGeom>
        </p:spPr>
        <p:txBody>
          <a:bodyPr spcFirstLastPara="1" wrap="square" lIns="144125" tIns="144125" rIns="144125" bIns="14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g36a1f34f263_0_170"/>
          <p:cNvSpPr txBox="1">
            <a:spLocks noGrp="1"/>
          </p:cNvSpPr>
          <p:nvPr>
            <p:ph type="sldNum" idx="12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spcFirstLastPara="1" wrap="square" lIns="144125" tIns="144125" rIns="144125" bIns="1441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a1f34f263_0_176"/>
          <p:cNvSpPr/>
          <p:nvPr/>
        </p:nvSpPr>
        <p:spPr>
          <a:xfrm>
            <a:off x="0" y="0"/>
            <a:ext cx="7200900" cy="812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4125" tIns="144125" rIns="144125" bIns="14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g36a1f34f263_0_176"/>
          <p:cNvGrpSpPr/>
          <p:nvPr/>
        </p:nvGrpSpPr>
        <p:grpSpPr>
          <a:xfrm>
            <a:off x="1307661" y="1880919"/>
            <a:ext cx="1174529" cy="72359"/>
            <a:chOff x="4580561" y="2589004"/>
            <a:chExt cx="1064464" cy="25200"/>
          </a:xfrm>
        </p:grpSpPr>
        <p:sp>
          <p:nvSpPr>
            <p:cNvPr id="64" name="Google Shape;64;g36a1f34f263_0_17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g36a1f34f263_0_1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g36a1f34f263_0_176"/>
          <p:cNvSpPr txBox="1">
            <a:spLocks noGrp="1"/>
          </p:cNvSpPr>
          <p:nvPr>
            <p:ph type="title"/>
          </p:nvPr>
        </p:nvSpPr>
        <p:spPr>
          <a:xfrm>
            <a:off x="1149750" y="2082165"/>
            <a:ext cx="5199000" cy="2664000"/>
          </a:xfrm>
          <a:prstGeom prst="rect">
            <a:avLst/>
          </a:prstGeom>
        </p:spPr>
        <p:txBody>
          <a:bodyPr spcFirstLastPara="1" wrap="square" lIns="144125" tIns="144125" rIns="144125" bIns="14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endParaRPr/>
          </a:p>
        </p:txBody>
      </p:sp>
      <p:sp>
        <p:nvSpPr>
          <p:cNvPr id="67" name="Google Shape;67;g36a1f34f263_0_176"/>
          <p:cNvSpPr txBox="1">
            <a:spLocks noGrp="1"/>
          </p:cNvSpPr>
          <p:nvPr>
            <p:ph type="subTitle" idx="1"/>
          </p:nvPr>
        </p:nvSpPr>
        <p:spPr>
          <a:xfrm>
            <a:off x="1141796" y="4992087"/>
            <a:ext cx="5199000" cy="1198500"/>
          </a:xfrm>
          <a:prstGeom prst="rect">
            <a:avLst/>
          </a:prstGeom>
        </p:spPr>
        <p:txBody>
          <a:bodyPr spcFirstLastPara="1" wrap="square" lIns="144125" tIns="144125" rIns="144125" bIns="1441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" name="Google Shape;68;g36a1f34f263_0_176"/>
          <p:cNvSpPr txBox="1">
            <a:spLocks noGrp="1"/>
          </p:cNvSpPr>
          <p:nvPr>
            <p:ph type="body" idx="2"/>
          </p:nvPr>
        </p:nvSpPr>
        <p:spPr>
          <a:xfrm>
            <a:off x="8149404" y="2135812"/>
            <a:ext cx="5314800" cy="4777200"/>
          </a:xfrm>
          <a:prstGeom prst="rect">
            <a:avLst/>
          </a:prstGeom>
        </p:spPr>
        <p:txBody>
          <a:bodyPr spcFirstLastPara="1" wrap="square" lIns="144125" tIns="144125" rIns="144125" bIns="144125" anchor="t" anchorCtr="0">
            <a:norm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g36a1f34f263_0_176"/>
          <p:cNvSpPr txBox="1">
            <a:spLocks noGrp="1"/>
          </p:cNvSpPr>
          <p:nvPr>
            <p:ph type="sldNum" idx="12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spcFirstLastPara="1" wrap="square" lIns="144125" tIns="144125" rIns="144125" bIns="14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a1f34f263_0_185"/>
          <p:cNvSpPr txBox="1">
            <a:spLocks noGrp="1"/>
          </p:cNvSpPr>
          <p:nvPr>
            <p:ph type="body" idx="1"/>
          </p:nvPr>
        </p:nvSpPr>
        <p:spPr>
          <a:xfrm>
            <a:off x="1141796" y="6904312"/>
            <a:ext cx="12123300" cy="727200"/>
          </a:xfrm>
          <a:prstGeom prst="rect">
            <a:avLst/>
          </a:prstGeom>
        </p:spPr>
        <p:txBody>
          <a:bodyPr spcFirstLastPara="1" wrap="square" lIns="144125" tIns="144125" rIns="144125" bIns="14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g36a1f34f263_0_185"/>
          <p:cNvSpPr txBox="1">
            <a:spLocks noGrp="1"/>
          </p:cNvSpPr>
          <p:nvPr>
            <p:ph type="sldNum" idx="12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spcFirstLastPara="1" wrap="square" lIns="144125" tIns="144125" rIns="144125" bIns="14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blipFill dpi="0" rotWithShape="1">
          <a:blip r:embed="rId18">
            <a:lum/>
          </a:blip>
          <a:srcRect/>
          <a:stretch>
            <a:fillRect l="-3000" t="-5000" r="-3000" b="-6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6a1f34f263_0_120"/>
          <p:cNvSpPr txBox="1">
            <a:spLocks noGrp="1"/>
          </p:cNvSpPr>
          <p:nvPr>
            <p:ph type="title"/>
          </p:nvPr>
        </p:nvSpPr>
        <p:spPr>
          <a:xfrm>
            <a:off x="490927" y="702700"/>
            <a:ext cx="134199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125" tIns="144125" rIns="144125" bIns="14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g36a1f34f263_0_120"/>
          <p:cNvSpPr txBox="1">
            <a:spLocks noGrp="1"/>
          </p:cNvSpPr>
          <p:nvPr>
            <p:ph type="body" idx="1"/>
          </p:nvPr>
        </p:nvSpPr>
        <p:spPr>
          <a:xfrm>
            <a:off x="490927" y="1819772"/>
            <a:ext cx="13419900" cy="53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125" tIns="144125" rIns="144125" bIns="144125" anchor="t" anchorCtr="0">
            <a:norm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●"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○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■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○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■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○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■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g36a1f34f263_0_120"/>
          <p:cNvSpPr txBox="1">
            <a:spLocks noGrp="1"/>
          </p:cNvSpPr>
          <p:nvPr>
            <p:ph type="sldNum" idx="12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125" tIns="144125" rIns="144125" bIns="144125" anchor="ctr" anchorCtr="0">
            <a:normAutofit/>
          </a:bodyPr>
          <a:lstStyle>
            <a:lvl1pPr lvl="0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4645390" cy="8259580"/>
          </a:xfrm>
          <a:prstGeom prst="rect">
            <a:avLst/>
          </a:prstGeom>
          <a:noFill/>
          <a:ln>
            <a:noFill/>
          </a:ln>
          <a:effectLst>
            <a:outerShdw blurRad="457200" dist="50800" dir="5400000" sx="97000" sy="97000" algn="ctr" rotWithShape="0">
              <a:srgbClr val="000000">
                <a:alpha val="30000"/>
              </a:srgbClr>
            </a:outerShdw>
          </a:effectLst>
        </p:spPr>
      </p:pic>
      <p:sp>
        <p:nvSpPr>
          <p:cNvPr id="115" name="Google Shape;115;p1"/>
          <p:cNvSpPr txBox="1">
            <a:spLocks noGrp="1"/>
          </p:cNvSpPr>
          <p:nvPr>
            <p:ph type="ctrTitle"/>
          </p:nvPr>
        </p:nvSpPr>
        <p:spPr>
          <a:xfrm>
            <a:off x="520700" y="396071"/>
            <a:ext cx="4971000" cy="913070"/>
          </a:xfrm>
          <a:prstGeom prst="rect">
            <a:avLst/>
          </a:prstGeom>
          <a:noFill/>
          <a:ln>
            <a:noFill/>
          </a:ln>
          <a:effectLst>
            <a:glow rad="1905000">
              <a:schemeClr val="bg2"/>
            </a:glow>
            <a:outerShdw blurRad="50800" dist="50800" dir="5400000" sx="133000" sy="133000" algn="ctr" rotWithShape="0">
              <a:schemeClr val="bg2"/>
            </a:outerShdw>
          </a:effectLst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50" dirty="0" err="1">
                <a:solidFill>
                  <a:schemeClr val="bg1"/>
                </a:solidFill>
                <a:effectLst>
                  <a:glow rad="127000">
                    <a:schemeClr val="bg2"/>
                  </a:glow>
                  <a:outerShdw blurRad="50800" dist="50800" dir="5400000" algn="ctr" rotWithShape="0">
                    <a:schemeClr val="bg2"/>
                  </a:outerShdw>
                </a:effectLst>
                <a:latin typeface="Calibri" panose="020F0502020204030204" pitchFamily="34" charset="0"/>
                <a:ea typeface="Segoe UI Black" panose="020B0A02040204020203" pitchFamily="34" charset="0"/>
                <a:cs typeface="Calibri" panose="020F0502020204030204" pitchFamily="34" charset="0"/>
                <a:sym typeface="Verdana"/>
              </a:rPr>
              <a:t>AnimeBox</a:t>
            </a:r>
            <a:endParaRPr sz="6100" dirty="0">
              <a:solidFill>
                <a:schemeClr val="bg1"/>
              </a:solidFill>
              <a:effectLst>
                <a:glow rad="127000">
                  <a:schemeClr val="bg2"/>
                </a:glow>
                <a:outerShdw blurRad="50800" dist="50800" dir="5400000" algn="ctr" rotWithShape="0">
                  <a:schemeClr val="bg2"/>
                </a:outerShdw>
              </a:effectLst>
              <a:latin typeface="Calibri" panose="020F0502020204030204" pitchFamily="34" charset="0"/>
              <a:ea typeface="Segoe UI Black" panose="020B0A02040204020203" pitchFamily="34" charset="0"/>
              <a:cs typeface="Calibri" panose="020F0502020204030204" pitchFamily="34" charset="0"/>
              <a:sym typeface="Verdana"/>
            </a:endParaRPr>
          </a:p>
        </p:txBody>
      </p:sp>
      <p:sp>
        <p:nvSpPr>
          <p:cNvPr id="116" name="Google Shape;116;p1"/>
          <p:cNvSpPr txBox="1"/>
          <p:nvPr/>
        </p:nvSpPr>
        <p:spPr>
          <a:xfrm>
            <a:off x="520699" y="1309141"/>
            <a:ext cx="5295484" cy="38215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bg2"/>
            </a:outerShdw>
          </a:effectLst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alpha val="83000"/>
                  </a:schemeClr>
                </a:solidFill>
                <a:effectLst>
                  <a:glow rad="127000">
                    <a:schemeClr val="bg2"/>
                  </a:glow>
                </a:effectLst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Развлекательный контент</a:t>
            </a:r>
            <a:endParaRPr sz="24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alpha val="83000"/>
                </a:schemeClr>
              </a:solidFill>
              <a:effectLst>
                <a:glow rad="127000">
                  <a:schemeClr val="bg2"/>
                </a:glow>
              </a:effectLst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"/>
          <p:cNvSpPr txBox="1">
            <a:spLocks noGrp="1"/>
          </p:cNvSpPr>
          <p:nvPr>
            <p:ph type="title"/>
          </p:nvPr>
        </p:nvSpPr>
        <p:spPr>
          <a:xfrm>
            <a:off x="5090463" y="158723"/>
            <a:ext cx="4167837" cy="71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5575" rIns="0" bIns="0" anchor="t" anchorCtr="0">
            <a:spAutoFit/>
          </a:bodyPr>
          <a:lstStyle/>
          <a:p>
            <a:pPr marL="28765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Технологический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стек</a:t>
            </a:r>
            <a:endParaRPr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1" name="Google Shape;261;p14"/>
          <p:cNvSpPr txBox="1"/>
          <p:nvPr/>
        </p:nvSpPr>
        <p:spPr>
          <a:xfrm>
            <a:off x="1891418" y="6814501"/>
            <a:ext cx="10689000" cy="38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endParaRPr sz="2400">
              <a:latin typeface="Calibri" panose="020F0502020204030204" pitchFamily="34" charset="0"/>
              <a:ea typeface="Verdana"/>
              <a:cs typeface="Calibri" panose="020F0502020204030204" pitchFamily="34" charset="0"/>
              <a:sym typeface="Verdan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4F9FDE-A29F-4C04-AA80-12CC0ED8FA60}"/>
              </a:ext>
            </a:extLst>
          </p:cNvPr>
          <p:cNvSpPr txBox="1"/>
          <p:nvPr/>
        </p:nvSpPr>
        <p:spPr>
          <a:xfrm>
            <a:off x="9442877" y="3025537"/>
            <a:ext cx="2690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Jetpack Compose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Современный декларативный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UI</a:t>
            </a:r>
            <a:endParaRPr lang="ru-RU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61054-4EF8-4744-96E1-0CE9028E7271}"/>
              </a:ext>
            </a:extLst>
          </p:cNvPr>
          <p:cNvSpPr txBox="1"/>
          <p:nvPr/>
        </p:nvSpPr>
        <p:spPr>
          <a:xfrm>
            <a:off x="5409828" y="3025537"/>
            <a:ext cx="3272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MVVM+ Clean Architecture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Разделение ответственности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02654D-5DA4-4E10-81B9-C60FB31313D3}"/>
              </a:ext>
            </a:extLst>
          </p:cNvPr>
          <p:cNvSpPr txBox="1"/>
          <p:nvPr/>
        </p:nvSpPr>
        <p:spPr>
          <a:xfrm>
            <a:off x="9442877" y="1574445"/>
            <a:ext cx="2690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Hilt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Внедрение зависимостей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70A11-6C3D-4045-AF02-9C1B453DD586}"/>
              </a:ext>
            </a:extLst>
          </p:cNvPr>
          <p:cNvSpPr txBox="1"/>
          <p:nvPr/>
        </p:nvSpPr>
        <p:spPr>
          <a:xfrm>
            <a:off x="5700377" y="1574446"/>
            <a:ext cx="2690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Material Design 3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Консистентный дизайн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B8C361-AA31-4EAD-B257-B014FC066328}"/>
              </a:ext>
            </a:extLst>
          </p:cNvPr>
          <p:cNvSpPr txBox="1"/>
          <p:nvPr/>
        </p:nvSpPr>
        <p:spPr>
          <a:xfrm>
            <a:off x="1891418" y="3210203"/>
            <a:ext cx="2690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Room Database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Оффлайн-первый подход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C00B4B-6DF5-4837-B01D-5C5EA88C87E3}"/>
              </a:ext>
            </a:extLst>
          </p:cNvPr>
          <p:cNvSpPr txBox="1"/>
          <p:nvPr/>
        </p:nvSpPr>
        <p:spPr>
          <a:xfrm>
            <a:off x="1891418" y="1802761"/>
            <a:ext cx="2690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Coroutines &amp; Flow</a:t>
            </a:r>
          </a:p>
          <a:p>
            <a:pPr algn="ctr"/>
            <a:r>
              <a:rPr lang="ru-RU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Ассинхронность</a:t>
            </a:r>
            <a:endParaRPr lang="ru-RU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4228CF-E681-471C-A640-47F9432B57D8}"/>
              </a:ext>
            </a:extLst>
          </p:cNvPr>
          <p:cNvSpPr txBox="1"/>
          <p:nvPr/>
        </p:nvSpPr>
        <p:spPr>
          <a:xfrm>
            <a:off x="5855413" y="4845960"/>
            <a:ext cx="2690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Kotlin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Официальный язык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Android</a:t>
            </a:r>
            <a:endParaRPr lang="ru-RU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5"/>
          <p:cNvSpPr txBox="1">
            <a:spLocks noGrp="1"/>
          </p:cNvSpPr>
          <p:nvPr>
            <p:ph type="title"/>
          </p:nvPr>
        </p:nvSpPr>
        <p:spPr>
          <a:xfrm>
            <a:off x="7078532" y="657285"/>
            <a:ext cx="4473292" cy="93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95375" rIns="0" bIns="0" anchor="t" anchorCtr="0">
            <a:spAutoFit/>
          </a:bodyPr>
          <a:lstStyle/>
          <a:p>
            <a:pPr marL="151130" marR="508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Архитектура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приложения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268" name="Google Shape;268;p15"/>
          <p:cNvSpPr txBox="1"/>
          <p:nvPr/>
        </p:nvSpPr>
        <p:spPr>
          <a:xfrm>
            <a:off x="1283833" y="1048290"/>
            <a:ext cx="29457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21615" lvl="0" indent="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None/>
            </a:pP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660543-56E1-4952-9A5C-9A79476460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2209" y="927323"/>
            <a:ext cx="3608948" cy="649177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5CDA71F-ADD2-42D1-978D-86A8BFA8C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872" y="1775311"/>
            <a:ext cx="6375485" cy="531994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873CD9-37D5-477B-A54A-D86D3F7C0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14" b="5086"/>
          <a:stretch/>
        </p:blipFill>
        <p:spPr>
          <a:xfrm>
            <a:off x="4015680" y="2011346"/>
            <a:ext cx="2395511" cy="4854943"/>
          </a:xfrm>
          <a:prstGeom prst="rect">
            <a:avLst/>
          </a:prstGeom>
          <a:effectLst>
            <a:outerShdw blurRad="50800" dist="165100" dir="3540000" sx="76000" sy="76000" algn="ctr" rotWithShape="0">
              <a:schemeClr val="tx2"/>
            </a:outerShdw>
          </a:effectLst>
        </p:spPr>
      </p:pic>
      <p:sp>
        <p:nvSpPr>
          <p:cNvPr id="276" name="Google Shape;276;p16"/>
          <p:cNvSpPr txBox="1">
            <a:spLocks noGrp="1"/>
          </p:cNvSpPr>
          <p:nvPr>
            <p:ph type="title"/>
          </p:nvPr>
        </p:nvSpPr>
        <p:spPr>
          <a:xfrm>
            <a:off x="5625614" y="226218"/>
            <a:ext cx="3910800" cy="819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4900" rIns="0" bIns="0" anchor="t" anchorCtr="0">
            <a:spAutoFit/>
          </a:bodyPr>
          <a:lstStyle/>
          <a:p>
            <a:pPr marL="64262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База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данных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7" name="Google Shape;277;p16"/>
          <p:cNvSpPr/>
          <p:nvPr/>
        </p:nvSpPr>
        <p:spPr>
          <a:xfrm>
            <a:off x="1187558" y="5085143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 extrusionOk="0">
                <a:moveTo>
                  <a:pt x="16182" y="28574"/>
                </a:moveTo>
                <a:lnTo>
                  <a:pt x="12392" y="28574"/>
                </a:lnTo>
                <a:lnTo>
                  <a:pt x="10570" y="28212"/>
                </a:lnTo>
                <a:lnTo>
                  <a:pt x="0" y="16182"/>
                </a:lnTo>
                <a:lnTo>
                  <a:pt x="0" y="12392"/>
                </a:lnTo>
                <a:lnTo>
                  <a:pt x="12392" y="0"/>
                </a:lnTo>
                <a:lnTo>
                  <a:pt x="16182" y="0"/>
                </a:lnTo>
                <a:lnTo>
                  <a:pt x="28575" y="14287"/>
                </a:lnTo>
                <a:lnTo>
                  <a:pt x="28574" y="16182"/>
                </a:lnTo>
                <a:lnTo>
                  <a:pt x="16182" y="28574"/>
                </a:lnTo>
                <a:close/>
              </a:path>
            </a:pathLst>
          </a:custGeom>
          <a:solidFill>
            <a:srgbClr val="000000">
              <a:alpha val="55686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8" name="Google Shape;278;p16"/>
          <p:cNvSpPr/>
          <p:nvPr/>
        </p:nvSpPr>
        <p:spPr>
          <a:xfrm>
            <a:off x="1187558" y="5580443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 extrusionOk="0">
                <a:moveTo>
                  <a:pt x="16182" y="28574"/>
                </a:moveTo>
                <a:lnTo>
                  <a:pt x="12392" y="28574"/>
                </a:lnTo>
                <a:lnTo>
                  <a:pt x="10570" y="28212"/>
                </a:lnTo>
                <a:lnTo>
                  <a:pt x="0" y="16182"/>
                </a:lnTo>
                <a:lnTo>
                  <a:pt x="0" y="12392"/>
                </a:lnTo>
                <a:lnTo>
                  <a:pt x="12392" y="0"/>
                </a:lnTo>
                <a:lnTo>
                  <a:pt x="16182" y="0"/>
                </a:lnTo>
                <a:lnTo>
                  <a:pt x="28575" y="14287"/>
                </a:lnTo>
                <a:lnTo>
                  <a:pt x="28574" y="16182"/>
                </a:lnTo>
                <a:lnTo>
                  <a:pt x="16182" y="28574"/>
                </a:lnTo>
                <a:close/>
              </a:path>
            </a:pathLst>
          </a:custGeom>
          <a:solidFill>
            <a:srgbClr val="000000">
              <a:alpha val="55686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9" name="Google Shape;279;p16"/>
          <p:cNvSpPr/>
          <p:nvPr/>
        </p:nvSpPr>
        <p:spPr>
          <a:xfrm>
            <a:off x="1187558" y="5885243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 extrusionOk="0">
                <a:moveTo>
                  <a:pt x="16182" y="28574"/>
                </a:moveTo>
                <a:lnTo>
                  <a:pt x="12392" y="28574"/>
                </a:lnTo>
                <a:lnTo>
                  <a:pt x="10570" y="28212"/>
                </a:lnTo>
                <a:lnTo>
                  <a:pt x="0" y="16182"/>
                </a:lnTo>
                <a:lnTo>
                  <a:pt x="0" y="12392"/>
                </a:lnTo>
                <a:lnTo>
                  <a:pt x="12392" y="0"/>
                </a:lnTo>
                <a:lnTo>
                  <a:pt x="16182" y="0"/>
                </a:lnTo>
                <a:lnTo>
                  <a:pt x="28575" y="14287"/>
                </a:lnTo>
                <a:lnTo>
                  <a:pt x="28574" y="16182"/>
                </a:lnTo>
                <a:lnTo>
                  <a:pt x="16182" y="28574"/>
                </a:lnTo>
                <a:close/>
              </a:path>
            </a:pathLst>
          </a:custGeom>
          <a:solidFill>
            <a:srgbClr val="000000">
              <a:alpha val="55686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0" name="Google Shape;280;p16"/>
          <p:cNvSpPr txBox="1"/>
          <p:nvPr/>
        </p:nvSpPr>
        <p:spPr>
          <a:xfrm>
            <a:off x="1089133" y="4662868"/>
            <a:ext cx="3193500" cy="325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21615" lvl="0" indent="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None/>
            </a:pPr>
            <a:endParaRPr sz="1200"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</p:txBody>
      </p:sp>
      <p:sp>
        <p:nvSpPr>
          <p:cNvPr id="281" name="Google Shape;281;p16"/>
          <p:cNvSpPr txBox="1"/>
          <p:nvPr/>
        </p:nvSpPr>
        <p:spPr>
          <a:xfrm>
            <a:off x="1089133" y="1277577"/>
            <a:ext cx="6393456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42925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bg1"/>
                </a:solidFill>
                <a:latin typeface="Calibri" panose="020F0502020204030204" pitchFamily="34" charset="0"/>
                <a:ea typeface="Lucida Sans"/>
                <a:cs typeface="Calibri" panose="020F0502020204030204" pitchFamily="34" charset="0"/>
                <a:sym typeface="Trebuchet MS"/>
              </a:rPr>
              <a:t>Внешний вид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ea typeface="Lucida Sans"/>
              <a:cs typeface="Calibri" panose="020F0502020204030204" pitchFamily="34" charset="0"/>
              <a:sym typeface="Lucida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28A555-8F38-478C-8D55-54A830562D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01" b="5731"/>
          <a:stretch/>
        </p:blipFill>
        <p:spPr>
          <a:xfrm>
            <a:off x="1089134" y="1972921"/>
            <a:ext cx="2395512" cy="492239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9A62849-BCFD-4522-A142-4E25BF38D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4499" y="3131583"/>
            <a:ext cx="1764572" cy="232364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C458409-69F8-4BE6-AA5A-EACBFE0E8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28330" y="3700148"/>
            <a:ext cx="1620799" cy="118677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11AE8FB-8297-45C6-96BD-38F03F8A3E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2848" y="3626267"/>
            <a:ext cx="1882997" cy="1383672"/>
          </a:xfrm>
          <a:prstGeom prst="rect">
            <a:avLst/>
          </a:prstGeom>
        </p:spPr>
      </p:pic>
      <p:sp>
        <p:nvSpPr>
          <p:cNvPr id="22" name="Google Shape;281;p16">
            <a:extLst>
              <a:ext uri="{FF2B5EF4-FFF2-40B4-BE49-F238E27FC236}">
                <a16:creationId xmlns:a16="http://schemas.microsoft.com/office/drawing/2014/main" id="{6E5A2DC6-F00E-4D78-B4B3-687815209C62}"/>
              </a:ext>
            </a:extLst>
          </p:cNvPr>
          <p:cNvSpPr txBox="1"/>
          <p:nvPr/>
        </p:nvSpPr>
        <p:spPr>
          <a:xfrm>
            <a:off x="9704499" y="2220191"/>
            <a:ext cx="1906530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42925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Таблица</a:t>
            </a:r>
          </a:p>
          <a:p>
            <a:pPr marL="12700" marR="42925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Персонажи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ea typeface="Lucida Sans"/>
              <a:cs typeface="Calibri" panose="020F0502020204030204" pitchFamily="34" charset="0"/>
              <a:sym typeface="Lucida Sans"/>
            </a:endParaRPr>
          </a:p>
        </p:txBody>
      </p:sp>
      <p:sp>
        <p:nvSpPr>
          <p:cNvPr id="23" name="Google Shape;281;p16">
            <a:extLst>
              <a:ext uri="{FF2B5EF4-FFF2-40B4-BE49-F238E27FC236}">
                <a16:creationId xmlns:a16="http://schemas.microsoft.com/office/drawing/2014/main" id="{4AF64F35-D25A-4991-A0EC-6900D124236D}"/>
              </a:ext>
            </a:extLst>
          </p:cNvPr>
          <p:cNvSpPr txBox="1"/>
          <p:nvPr/>
        </p:nvSpPr>
        <p:spPr>
          <a:xfrm>
            <a:off x="7385652" y="2643952"/>
            <a:ext cx="1906530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42925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Таблица</a:t>
            </a:r>
          </a:p>
          <a:p>
            <a:pPr marL="12700" marR="42925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Настройки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ea typeface="Lucida Sans"/>
              <a:cs typeface="Calibri" panose="020F0502020204030204" pitchFamily="34" charset="0"/>
              <a:sym typeface="Lucida Sans"/>
            </a:endParaRPr>
          </a:p>
        </p:txBody>
      </p:sp>
      <p:sp>
        <p:nvSpPr>
          <p:cNvPr id="24" name="Google Shape;281;p16">
            <a:extLst>
              <a:ext uri="{FF2B5EF4-FFF2-40B4-BE49-F238E27FC236}">
                <a16:creationId xmlns:a16="http://schemas.microsoft.com/office/drawing/2014/main" id="{F9E4C0BE-9B69-4473-895F-A0DF0D723800}"/>
              </a:ext>
            </a:extLst>
          </p:cNvPr>
          <p:cNvSpPr txBox="1"/>
          <p:nvPr/>
        </p:nvSpPr>
        <p:spPr>
          <a:xfrm>
            <a:off x="12182241" y="2643952"/>
            <a:ext cx="1906530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42925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Таблица</a:t>
            </a:r>
          </a:p>
          <a:p>
            <a:pPr marL="12700" marR="42925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Кристаллы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ea typeface="Lucida Sans"/>
              <a:cs typeface="Calibri" panose="020F0502020204030204" pitchFamily="34" charset="0"/>
              <a:sym typeface="Lucida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>
            <a:spLocks noGrp="1"/>
          </p:cNvSpPr>
          <p:nvPr>
            <p:ph type="title"/>
          </p:nvPr>
        </p:nvSpPr>
        <p:spPr>
          <a:xfrm>
            <a:off x="5090485" y="158725"/>
            <a:ext cx="4477500" cy="548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50" rIns="0" bIns="0" anchor="t" anchorCtr="0">
            <a:spAutoFit/>
          </a:bodyPr>
          <a:lstStyle/>
          <a:p>
            <a:pPr marL="12700" marR="508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Преимущества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решения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0" name="Google Shape;310;p18"/>
          <p:cNvSpPr txBox="1"/>
          <p:nvPr/>
        </p:nvSpPr>
        <p:spPr>
          <a:xfrm>
            <a:off x="1724090" y="4060825"/>
            <a:ext cx="2700000" cy="128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marR="5080" lvl="0" indent="0" algn="ctr" rtl="0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Современные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технологии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Lucida Sans"/>
                <a:cs typeface="Calibri" panose="020F0502020204030204" pitchFamily="34" charset="0"/>
                <a:sym typeface="Lucida Sans"/>
              </a:rPr>
              <a:t>ndroid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J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Lucida Sans"/>
                <a:cs typeface="Calibri" panose="020F0502020204030204" pitchFamily="34" charset="0"/>
                <a:sym typeface="Lucida Sans"/>
              </a:rPr>
              <a:t>etp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ac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Lucida Sans"/>
                <a:cs typeface="Calibri" panose="020F0502020204030204" pitchFamily="34" charset="0"/>
                <a:sym typeface="Lucida Sans"/>
              </a:rPr>
              <a:t>k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C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Lucida Sans"/>
                <a:cs typeface="Calibri" panose="020F0502020204030204" pitchFamily="34" charset="0"/>
                <a:sym typeface="Lucida Sans"/>
              </a:rPr>
              <a:t>ompose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и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Ma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Lucida Sans"/>
                <a:cs typeface="Calibri" panose="020F0502020204030204" pitchFamily="34" charset="0"/>
                <a:sym typeface="Lucida Sans"/>
              </a:rPr>
              <a:t>teri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Lucida Sans"/>
                <a:cs typeface="Calibri" panose="020F0502020204030204" pitchFamily="34" charset="0"/>
                <a:sym typeface="Lucida Sans"/>
              </a:rPr>
              <a:t>l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D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Lucida Sans"/>
                <a:cs typeface="Calibri" panose="020F0502020204030204" pitchFamily="34" charset="0"/>
                <a:sym typeface="Lucida Sans"/>
              </a:rPr>
              <a:t>esign 3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ea typeface="Lucida Sans"/>
              <a:cs typeface="Calibri" panose="020F0502020204030204" pitchFamily="34" charset="0"/>
              <a:sym typeface="Lucida Sans"/>
            </a:endParaRPr>
          </a:p>
        </p:txBody>
      </p:sp>
      <p:sp>
        <p:nvSpPr>
          <p:cNvPr id="312" name="Google Shape;312;p18"/>
          <p:cNvSpPr txBox="1"/>
          <p:nvPr/>
        </p:nvSpPr>
        <p:spPr>
          <a:xfrm>
            <a:off x="5003383" y="6467980"/>
            <a:ext cx="4776528" cy="96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O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Lucida Sans"/>
                <a:cs typeface="Calibri" panose="020F0502020204030204" pitchFamily="34" charset="0"/>
                <a:sym typeface="Lucida Sans"/>
              </a:rPr>
              <a:t>ffline-first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Lucida Sans"/>
                <a:cs typeface="Calibri" panose="020F0502020204030204" pitchFamily="34" charset="0"/>
                <a:sym typeface="Lucida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подход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12700" lvl="0" indent="0" algn="ctr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Работа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без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подключения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к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интернету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12700" lvl="0" indent="0" algn="ctr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J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Lucida Sans"/>
                <a:cs typeface="Calibri" panose="020F0502020204030204" pitchFamily="34" charset="0"/>
                <a:sym typeface="Lucida Sans"/>
              </a:rPr>
              <a:t>etp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ac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Lucida Sans"/>
                <a:cs typeface="Calibri" panose="020F0502020204030204" pitchFamily="34" charset="0"/>
                <a:sym typeface="Lucida Sans"/>
              </a:rPr>
              <a:t>k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C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Lucida Sans"/>
                <a:cs typeface="Calibri" panose="020F0502020204030204" pitchFamily="34" charset="0"/>
                <a:sym typeface="Lucida Sans"/>
              </a:rPr>
              <a:t>ompose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и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Ma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Lucida Sans"/>
                <a:cs typeface="Calibri" panose="020F0502020204030204" pitchFamily="34" charset="0"/>
                <a:sym typeface="Lucida Sans"/>
              </a:rPr>
              <a:t>teri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Lucida Sans"/>
                <a:cs typeface="Calibri" panose="020F0502020204030204" pitchFamily="34" charset="0"/>
                <a:sym typeface="Lucida Sans"/>
              </a:rPr>
              <a:t>l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D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Lucida Sans"/>
                <a:cs typeface="Calibri" panose="020F0502020204030204" pitchFamily="34" charset="0"/>
                <a:sym typeface="Lucida Sans"/>
              </a:rPr>
              <a:t>esign 3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ea typeface="Lucida Sans"/>
              <a:cs typeface="Calibri" panose="020F0502020204030204" pitchFamily="34" charset="0"/>
              <a:sym typeface="Lucida Sans"/>
            </a:endParaRPr>
          </a:p>
        </p:txBody>
      </p:sp>
      <p:sp>
        <p:nvSpPr>
          <p:cNvPr id="313" name="Google Shape;313;p18"/>
          <p:cNvSpPr txBox="1"/>
          <p:nvPr/>
        </p:nvSpPr>
        <p:spPr>
          <a:xfrm>
            <a:off x="10359206" y="4045056"/>
            <a:ext cx="2523600" cy="131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975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Масштабируемая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архитектура</a:t>
            </a:r>
            <a:endParaRPr sz="2000" b="1" dirty="0">
              <a:solidFill>
                <a:schemeClr val="bg1"/>
              </a:solidFill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12700" lvl="0" indent="0" algn="ctr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C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Lucida Sans"/>
                <a:cs typeface="Calibri" panose="020F0502020204030204" pitchFamily="34" charset="0"/>
                <a:sym typeface="Lucida Sans"/>
              </a:rPr>
              <a:t>le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Lucida Sans"/>
                <a:cs typeface="Calibri" panose="020F0502020204030204" pitchFamily="34" charset="0"/>
                <a:sym typeface="Lucida Sans"/>
              </a:rPr>
              <a:t>n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Lucida Sans"/>
                <a:cs typeface="Calibri" panose="020F0502020204030204" pitchFamily="34" charset="0"/>
                <a:sym typeface="Lucida Sans"/>
              </a:rPr>
              <a:t>r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c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Lucida Sans"/>
                <a:cs typeface="Calibri" panose="020F0502020204030204" pitchFamily="34" charset="0"/>
                <a:sym typeface="Lucida Sans"/>
              </a:rPr>
              <a:t>hite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c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Lucida Sans"/>
                <a:cs typeface="Calibri" panose="020F0502020204030204" pitchFamily="34" charset="0"/>
                <a:sym typeface="Lucida Sans"/>
              </a:rPr>
              <a:t>ture +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MVVM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ea typeface="Tahoma"/>
              <a:cs typeface="Calibri" panose="020F0502020204030204" pitchFamily="34" charset="0"/>
              <a:sym typeface="Tahoma"/>
            </a:endParaRPr>
          </a:p>
        </p:txBody>
      </p:sp>
      <p:pic>
        <p:nvPicPr>
          <p:cNvPr id="315" name="Google Shape;31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317" y="1047840"/>
            <a:ext cx="5099546" cy="2484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9190" y="3846014"/>
            <a:ext cx="3824915" cy="2308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05777" y="1047840"/>
            <a:ext cx="5230458" cy="24842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8021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>
            <a:spLocks noGrp="1"/>
          </p:cNvSpPr>
          <p:nvPr>
            <p:ph type="title"/>
          </p:nvPr>
        </p:nvSpPr>
        <p:spPr>
          <a:xfrm>
            <a:off x="5186177" y="501757"/>
            <a:ext cx="4477500" cy="548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50" rIns="0" bIns="0" anchor="t" anchorCtr="0">
            <a:spAutoFit/>
          </a:bodyPr>
          <a:lstStyle/>
          <a:p>
            <a:pPr marL="12700" marR="508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Преимущества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решения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Google Shape;311;p18">
            <a:extLst>
              <a:ext uri="{FF2B5EF4-FFF2-40B4-BE49-F238E27FC236}">
                <a16:creationId xmlns:a16="http://schemas.microsoft.com/office/drawing/2014/main" id="{375F3C21-D05C-4BE2-9CC1-B871D1F5FBF1}"/>
              </a:ext>
            </a:extLst>
          </p:cNvPr>
          <p:cNvSpPr txBox="1"/>
          <p:nvPr/>
        </p:nvSpPr>
        <p:spPr>
          <a:xfrm>
            <a:off x="1666101" y="6199001"/>
            <a:ext cx="3864000" cy="948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Интуитивный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UX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Lucida Sans"/>
                <a:cs typeface="Calibri" panose="020F0502020204030204" pitchFamily="34" charset="0"/>
                <a:sym typeface="Lucida Sans"/>
              </a:rPr>
              <a:t>/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UI</a:t>
            </a:r>
            <a:endParaRPr sz="2000" b="1" dirty="0">
              <a:solidFill>
                <a:schemeClr val="bg1"/>
              </a:solidFill>
              <a:latin typeface="Calibri" panose="020F0502020204030204" pitchFamily="34" charset="0"/>
              <a:ea typeface="Tahoma"/>
              <a:cs typeface="Calibri" panose="020F0502020204030204" pitchFamily="34" charset="0"/>
              <a:sym typeface="Tahoma"/>
            </a:endParaRPr>
          </a:p>
          <a:p>
            <a:pPr marL="12700" lvl="0" indent="0" algn="ctr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Понятный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интерфейс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для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всех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пользователей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</p:txBody>
      </p:sp>
      <p:sp>
        <p:nvSpPr>
          <p:cNvPr id="15" name="Google Shape;314;p18">
            <a:extLst>
              <a:ext uri="{FF2B5EF4-FFF2-40B4-BE49-F238E27FC236}">
                <a16:creationId xmlns:a16="http://schemas.microsoft.com/office/drawing/2014/main" id="{BA0EA93B-EFB2-47A4-8EA9-3CF18FF8902A}"/>
              </a:ext>
            </a:extLst>
          </p:cNvPr>
          <p:cNvSpPr txBox="1"/>
          <p:nvPr/>
        </p:nvSpPr>
        <p:spPr>
          <a:xfrm>
            <a:off x="8871701" y="6199001"/>
            <a:ext cx="2978700" cy="948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R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Lucida Sans"/>
                <a:cs typeface="Calibri" panose="020F0502020204030204" pitchFamily="34" charset="0"/>
                <a:sym typeface="Lucida Sans"/>
              </a:rPr>
              <a:t>e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a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Lucida Sans"/>
                <a:cs typeface="Calibri" panose="020F0502020204030204" pitchFamily="34" charset="0"/>
                <a:sym typeface="Lucida Sans"/>
              </a:rPr>
              <a:t>l-time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обновления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12700" lvl="0" indent="0" algn="ctr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Мгновенная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синхронизация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данных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</p:txBody>
      </p:sp>
      <p:pic>
        <p:nvPicPr>
          <p:cNvPr id="16" name="Google Shape;316;p18">
            <a:extLst>
              <a:ext uri="{FF2B5EF4-FFF2-40B4-BE49-F238E27FC236}">
                <a16:creationId xmlns:a16="http://schemas.microsoft.com/office/drawing/2014/main" id="{78AE58A6-BD67-4801-BCF1-24165D3D0A6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6411" y="2073344"/>
            <a:ext cx="4569279" cy="2682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03C5EF-7C58-49D4-B867-CADA0D76FB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60" b="5766"/>
          <a:stretch/>
        </p:blipFill>
        <p:spPr>
          <a:xfrm>
            <a:off x="2010026" y="1750004"/>
            <a:ext cx="3176151" cy="33296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"/>
          <p:cNvSpPr txBox="1">
            <a:spLocks noGrp="1"/>
          </p:cNvSpPr>
          <p:nvPr>
            <p:ph type="title"/>
          </p:nvPr>
        </p:nvSpPr>
        <p:spPr>
          <a:xfrm>
            <a:off x="5090464" y="158723"/>
            <a:ext cx="39108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63309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Будущее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развитие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7" name="Google Shape;327;p19"/>
          <p:cNvSpPr txBox="1"/>
          <p:nvPr/>
        </p:nvSpPr>
        <p:spPr>
          <a:xfrm>
            <a:off x="975989" y="1033023"/>
            <a:ext cx="4114475" cy="128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Платежные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системы</a:t>
            </a:r>
            <a:endParaRPr sz="2000" b="1" dirty="0">
              <a:solidFill>
                <a:schemeClr val="bg1"/>
              </a:solidFill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12700" marR="5080" lvl="0" indent="0" algn="l" rtl="0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Интеграция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с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популярными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способами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оплаты</a:t>
            </a:r>
            <a:r>
              <a:rPr lang="ru-RU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для покупки валюты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</p:txBody>
      </p:sp>
      <p:sp>
        <p:nvSpPr>
          <p:cNvPr id="2" name="AutoShape 2" descr="Picture background">
            <a:extLst>
              <a:ext uri="{FF2B5EF4-FFF2-40B4-BE49-F238E27FC236}">
                <a16:creationId xmlns:a16="http://schemas.microsoft.com/office/drawing/2014/main" id="{C2BA37AE-E6CF-48DE-9EFE-EB7433D4B7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48500" y="39084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55B528BE-C0D2-4AB9-9E31-C1DFB2909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89" y="2581898"/>
            <a:ext cx="3495294" cy="183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7FA7DBF-46DA-4972-9B5D-D68F81D8F648}"/>
              </a:ext>
            </a:extLst>
          </p:cNvPr>
          <p:cNvSpPr/>
          <p:nvPr/>
        </p:nvSpPr>
        <p:spPr>
          <a:xfrm>
            <a:off x="5296063" y="838612"/>
            <a:ext cx="4114474" cy="1669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r>
              <a:rPr lang="ru-RU" sz="2000" b="1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Lucida Sans"/>
              </a:rPr>
              <a:t>Добавление переводчика в API</a:t>
            </a:r>
            <a:endParaRPr lang="ru-RU" sz="2000" b="1" dirty="0">
              <a:solidFill>
                <a:schemeClr val="bg1"/>
              </a:solidFill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lvl="0">
              <a:spcBef>
                <a:spcPts val="275"/>
              </a:spcBef>
            </a:pPr>
            <a:r>
              <a:rPr lang="ru-RU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Так как оригинальный сайт работает на английском языке, добавить возможность перевода через </a:t>
            </a:r>
            <a:r>
              <a:rPr lang="ru-RU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LibreTranslate</a:t>
            </a:r>
            <a:endParaRPr lang="ru-RU" sz="2000" dirty="0">
              <a:solidFill>
                <a:schemeClr val="bg1"/>
              </a:solidFill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</p:txBody>
      </p:sp>
      <p:sp>
        <p:nvSpPr>
          <p:cNvPr id="6" name="AutoShape 6" descr="Picture background">
            <a:extLst>
              <a:ext uri="{FF2B5EF4-FFF2-40B4-BE49-F238E27FC236}">
                <a16:creationId xmlns:a16="http://schemas.microsoft.com/office/drawing/2014/main" id="{DA3CF0CC-8303-4922-828A-CB06D3DD86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00900" y="40608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081E22-D76C-4D32-BB55-AF2950E22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281" y="2805989"/>
            <a:ext cx="3789133" cy="198929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8C8AD6-0B36-4A3F-B758-6441836C27C0}"/>
              </a:ext>
            </a:extLst>
          </p:cNvPr>
          <p:cNvSpPr/>
          <p:nvPr/>
        </p:nvSpPr>
        <p:spPr>
          <a:xfrm>
            <a:off x="10001251" y="838612"/>
            <a:ext cx="4114474" cy="1028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r>
              <a:rPr lang="ru-RU" sz="2000" b="1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Добавление новых способов получения валюты</a:t>
            </a:r>
          </a:p>
          <a:p>
            <a:pPr marL="12700" lvl="0">
              <a:spcBef>
                <a:spcPts val="60"/>
              </a:spcBef>
            </a:pPr>
            <a:r>
              <a:rPr lang="ru-RU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Несколько простых мини-игр</a:t>
            </a:r>
          </a:p>
        </p:txBody>
      </p:sp>
      <p:sp>
        <p:nvSpPr>
          <p:cNvPr id="10" name="AutoShape 8" descr="Picture background">
            <a:extLst>
              <a:ext uri="{FF2B5EF4-FFF2-40B4-BE49-F238E27FC236}">
                <a16:creationId xmlns:a16="http://schemas.microsoft.com/office/drawing/2014/main" id="{DDDE857D-AB87-4B48-92E4-C03E37BC67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53300" y="42132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ECC9F45-9CBD-4C7C-BF2E-9CAFAE6BE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0739" y="2704918"/>
            <a:ext cx="3495294" cy="21903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0"/>
          <p:cNvSpPr txBox="1">
            <a:spLocks noGrp="1"/>
          </p:cNvSpPr>
          <p:nvPr>
            <p:ph type="title"/>
          </p:nvPr>
        </p:nvSpPr>
        <p:spPr>
          <a:xfrm>
            <a:off x="4972350" y="3315749"/>
            <a:ext cx="4457100" cy="1490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Спасибо за внимание</a:t>
            </a:r>
            <a:endParaRPr sz="4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BCA8DB-F247-F84B-6FE4-46A099FBEC4C}"/>
              </a:ext>
            </a:extLst>
          </p:cNvPr>
          <p:cNvSpPr txBox="1"/>
          <p:nvPr/>
        </p:nvSpPr>
        <p:spPr>
          <a:xfrm>
            <a:off x="824458" y="599607"/>
            <a:ext cx="12531777" cy="646331"/>
          </a:xfrm>
          <a:prstGeom prst="rect">
            <a:avLst/>
          </a:prstGeom>
          <a:noFill/>
          <a:effectLst>
            <a:glow rad="127000">
              <a:schemeClr val="accent1">
                <a:lumMod val="20000"/>
                <a:lumOff val="8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Исследование рынка развлекательных приложений: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70A39DE5-3E7F-0668-A9C2-1AF484F2936A}"/>
              </a:ext>
            </a:extLst>
          </p:cNvPr>
          <p:cNvSpPr/>
          <p:nvPr/>
        </p:nvSpPr>
        <p:spPr>
          <a:xfrm>
            <a:off x="1708878" y="1532830"/>
            <a:ext cx="3822493" cy="276462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9888A061-1018-B360-2D01-B317EDCE55AC}"/>
              </a:ext>
            </a:extLst>
          </p:cNvPr>
          <p:cNvSpPr/>
          <p:nvPr/>
        </p:nvSpPr>
        <p:spPr>
          <a:xfrm>
            <a:off x="8222102" y="1532830"/>
            <a:ext cx="3822493" cy="276462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F9A9C4E9-F66E-D19E-4BC3-9CD99F395CA0}"/>
              </a:ext>
            </a:extLst>
          </p:cNvPr>
          <p:cNvSpPr/>
          <p:nvPr/>
        </p:nvSpPr>
        <p:spPr>
          <a:xfrm>
            <a:off x="1708878" y="4584344"/>
            <a:ext cx="3822493" cy="285918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B9621C0A-2804-019A-94C3-9F422D244384}"/>
              </a:ext>
            </a:extLst>
          </p:cNvPr>
          <p:cNvSpPr/>
          <p:nvPr/>
        </p:nvSpPr>
        <p:spPr>
          <a:xfrm>
            <a:off x="8195871" y="4584345"/>
            <a:ext cx="3822493" cy="285918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1F04E29-7479-2AA8-D64A-A57750254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537" y="1779398"/>
            <a:ext cx="3702572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9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Целевая аудитория — это молодёжь 14–30 лет, фанаты аниме, манги и видеоигр, активно тратящие время и деньги на цифровые коллекции, </a:t>
            </a:r>
            <a:r>
              <a:rPr kumimoji="0" lang="ru-RU" altLang="ru-RU" sz="19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мерч</a:t>
            </a:r>
            <a:r>
              <a:rPr kumimoji="0" lang="ru-RU" altLang="ru-RU" sz="19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и эксклюзивный контент.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0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kumimoji="0" lang="ru-RU" altLang="ru-RU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84C07-75AD-8F40-A0C5-EE6DB973EACF}"/>
              </a:ext>
            </a:extLst>
          </p:cNvPr>
          <p:cNvSpPr txBox="1"/>
          <p:nvPr/>
        </p:nvSpPr>
        <p:spPr>
          <a:xfrm>
            <a:off x="1832548" y="4679240"/>
            <a:ext cx="371756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900" b="1" dirty="0">
                <a:latin typeface="Calibri" panose="020F0502020204030204" pitchFamily="34" charset="0"/>
                <a:cs typeface="Calibri" panose="020F0502020204030204" pitchFamily="34" charset="0"/>
              </a:rPr>
              <a:t>Механика </a:t>
            </a:r>
            <a:r>
              <a:rPr lang="ru-RU" sz="1900" b="1" dirty="0" err="1">
                <a:latin typeface="Calibri" panose="020F0502020204030204" pitchFamily="34" charset="0"/>
                <a:cs typeface="Calibri" panose="020F0502020204030204" pitchFamily="34" charset="0"/>
              </a:rPr>
              <a:t>лутбоксов</a:t>
            </a:r>
            <a:r>
              <a:rPr lang="ru-RU" sz="1900" b="1" dirty="0">
                <a:latin typeface="Calibri" panose="020F0502020204030204" pitchFamily="34" charset="0"/>
                <a:cs typeface="Calibri" panose="020F0502020204030204" pitchFamily="34" charset="0"/>
              </a:rPr>
              <a:t> уже доказала свою эффективность в </a:t>
            </a:r>
            <a:r>
              <a:rPr lang="ru-RU" sz="1900" b="1" dirty="0" err="1">
                <a:latin typeface="Calibri" panose="020F0502020204030204" pitchFamily="34" charset="0"/>
                <a:cs typeface="Calibri" panose="020F0502020204030204" pitchFamily="34" charset="0"/>
              </a:rPr>
              <a:t>gacha</a:t>
            </a:r>
            <a:r>
              <a:rPr lang="ru-RU" sz="1900" b="1" dirty="0">
                <a:latin typeface="Calibri" panose="020F0502020204030204" pitchFamily="34" charset="0"/>
                <a:cs typeface="Calibri" panose="020F0502020204030204" pitchFamily="34" charset="0"/>
              </a:rPr>
              <a:t>-играх, таких как </a:t>
            </a:r>
            <a:r>
              <a:rPr lang="ru-RU" sz="1900" b="1" dirty="0" err="1">
                <a:latin typeface="Calibri" panose="020F0502020204030204" pitchFamily="34" charset="0"/>
                <a:cs typeface="Calibri" panose="020F0502020204030204" pitchFamily="34" charset="0"/>
              </a:rPr>
              <a:t>Genshin</a:t>
            </a:r>
            <a:r>
              <a:rPr lang="ru-RU" sz="1900" b="1" dirty="0">
                <a:latin typeface="Calibri" panose="020F0502020204030204" pitchFamily="34" charset="0"/>
                <a:cs typeface="Calibri" panose="020F0502020204030204" pitchFamily="34" charset="0"/>
              </a:rPr>
              <a:t> Impact и </a:t>
            </a:r>
            <a:r>
              <a:rPr lang="ru-RU" sz="1900" b="1" dirty="0" err="1">
                <a:latin typeface="Calibri" panose="020F0502020204030204" pitchFamily="34" charset="0"/>
                <a:cs typeface="Calibri" panose="020F0502020204030204" pitchFamily="34" charset="0"/>
              </a:rPr>
              <a:t>Fate</a:t>
            </a:r>
            <a:r>
              <a:rPr lang="ru-RU" sz="1900" b="1" dirty="0">
                <a:latin typeface="Calibri" panose="020F0502020204030204" pitchFamily="34" charset="0"/>
                <a:cs typeface="Calibri" panose="020F0502020204030204" pitchFamily="34" charset="0"/>
              </a:rPr>
              <a:t>/Grand </a:t>
            </a:r>
            <a:r>
              <a:rPr lang="ru-RU" sz="1900" b="1" dirty="0" err="1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ru-RU" sz="1900" b="1" dirty="0">
                <a:latin typeface="Calibri" panose="020F0502020204030204" pitchFamily="34" charset="0"/>
                <a:cs typeface="Calibri" panose="020F0502020204030204" pitchFamily="34" charset="0"/>
              </a:rPr>
              <a:t>, что открывает возможности для её успешного внедрения в приложения с коллекционированием аниме-контента.</a:t>
            </a:r>
          </a:p>
          <a:p>
            <a:endParaRPr lang="ru-RU" sz="19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6F06BE-FF9C-F747-336A-F81857DB9063}"/>
              </a:ext>
            </a:extLst>
          </p:cNvPr>
          <p:cNvSpPr txBox="1"/>
          <p:nvPr/>
        </p:nvSpPr>
        <p:spPr>
          <a:xfrm>
            <a:off x="8435713" y="1709931"/>
            <a:ext cx="382249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900" b="1" dirty="0">
                <a:latin typeface="Calibri" panose="020F0502020204030204" pitchFamily="34" charset="0"/>
                <a:cs typeface="Calibri" panose="020F0502020204030204" pitchFamily="34" charset="0"/>
              </a:rPr>
              <a:t>Рынок аниме-контента демонстрирует устойчивый рост: только в 2024 году число подписчиков на платформах вроде </a:t>
            </a:r>
            <a:r>
              <a:rPr lang="ru-RU" sz="1900" b="1" dirty="0" err="1">
                <a:latin typeface="Calibri" panose="020F0502020204030204" pitchFamily="34" charset="0"/>
                <a:cs typeface="Calibri" panose="020F0502020204030204" pitchFamily="34" charset="0"/>
              </a:rPr>
              <a:t>Crunchyroll</a:t>
            </a:r>
            <a:r>
              <a:rPr lang="ru-RU" sz="1900" b="1"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ru-RU" sz="19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Bilibili</a:t>
            </a:r>
            <a:r>
              <a:rPr lang="ru-RU" sz="1900" b="1" dirty="0">
                <a:latin typeface="Calibri" panose="020F0502020204030204" pitchFamily="34" charset="0"/>
                <a:cs typeface="Calibri" panose="020F0502020204030204" pitchFamily="34" charset="0"/>
              </a:rPr>
              <a:t> увеличилось на 15%, что подтверждает высокую востребованность ниши.</a:t>
            </a:r>
          </a:p>
          <a:p>
            <a:endParaRPr lang="ru-RU" sz="19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sz="19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010B8-98C5-F4C9-0827-B33A56D1AC41}"/>
              </a:ext>
            </a:extLst>
          </p:cNvPr>
          <p:cNvSpPr txBox="1"/>
          <p:nvPr/>
        </p:nvSpPr>
        <p:spPr>
          <a:xfrm>
            <a:off x="8420724" y="4761445"/>
            <a:ext cx="3717561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900" b="1" dirty="0">
                <a:latin typeface="Calibri" panose="020F0502020204030204" pitchFamily="34" charset="0"/>
                <a:cs typeface="Calibri" panose="020F0502020204030204" pitchFamily="34" charset="0"/>
              </a:rPr>
              <a:t>Аниме-индустрия активно сливается с игровой сферой, создавая новые форматы взаимодействия с фанатами — от коллабораций в мобильных играх до NFT-коллекций и подписочных сервисов с элементами геймификации.</a:t>
            </a:r>
          </a:p>
          <a:p>
            <a:endParaRPr lang="ru-RU" sz="19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sz="19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sz="19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 txBox="1">
            <a:spLocks noGrp="1"/>
          </p:cNvSpPr>
          <p:nvPr>
            <p:ph type="title"/>
          </p:nvPr>
        </p:nvSpPr>
        <p:spPr>
          <a:xfrm>
            <a:off x="440335" y="233274"/>
            <a:ext cx="13161363" cy="1518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625" rIns="0" bIns="0" anchor="t" anchorCtr="0">
            <a:spAutoFit/>
          </a:bodyPr>
          <a:lstStyle/>
          <a:p>
            <a:pPr algn="l"/>
            <a:r>
              <a:rPr lang="ru-RU" sz="4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Проблемы современного мира, которые может решить наше приложение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C0AF11-A98D-BC0B-3B45-CB264F70D75C}"/>
              </a:ext>
            </a:extLst>
          </p:cNvPr>
          <p:cNvSpPr txBox="1"/>
          <p:nvPr/>
        </p:nvSpPr>
        <p:spPr>
          <a:xfrm>
            <a:off x="440335" y="1916515"/>
            <a:ext cx="13521128" cy="632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Фрагментация аудитории и рассредоточенность контента</a:t>
            </a:r>
            <a:br>
              <a:rPr lang="ru-RU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Сейчас фанаты аниме вынуждены использовать множество платформ: для получения информации о фильмах, коллекционирования цифровых артов. Наше приложение объединяет всё это в одном месте с </a:t>
            </a:r>
            <a:r>
              <a:rPr lang="ru-RU" sz="20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геймифицированным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подходом через </a:t>
            </a:r>
            <a:r>
              <a:rPr lang="ru-RU" sz="20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лутбоксы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Недостаток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интерактивности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персонализации</a:t>
            </a:r>
            <a:br>
              <a:rPr lang="ru-RU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Большинство сервисов предлагают пассивное потребление контента. Мы даём пользователям возможность не просто получать информацию об аниме, но и взаимодействовать с ним — открывать уникальные кадры, а затем собирать коллекцию.</a:t>
            </a:r>
            <a:endParaRPr lang="ru-RU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Психоэмоциональное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напряжение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у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молодежи</a:t>
            </a:r>
            <a:br>
              <a:rPr lang="ru-RU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Современные подростки и молодёжь испытывают стресс из-за учебы, работы, соцсетей. Аниме часто становится способом эскейпизма. Наше приложение предлагает не просто отдых, а осмысленную и приятную активность, которая дарит радость через элементы игры.</a:t>
            </a:r>
          </a:p>
          <a:p>
            <a:pPr>
              <a:lnSpc>
                <a:spcPct val="150000"/>
              </a:lnSpc>
            </a:pPr>
            <a:endParaRPr lang="ru-RU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9C00A6-AB52-FFB7-9B06-E1AD697A81F6}"/>
              </a:ext>
            </a:extLst>
          </p:cNvPr>
          <p:cNvSpPr txBox="1"/>
          <p:nvPr/>
        </p:nvSpPr>
        <p:spPr>
          <a:xfrm>
            <a:off x="680179" y="2713219"/>
            <a:ext cx="652072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Проблема:</a:t>
            </a:r>
          </a:p>
          <a:p>
            <a:endParaRPr lang="ru-RU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Раздробленный контент</a:t>
            </a: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Пассивный просмотр</a:t>
            </a:r>
            <a:endParaRPr lang="ru-RU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Скудная информация</a:t>
            </a: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Однотипные приложения</a:t>
            </a: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Скучный досуг</a:t>
            </a:r>
            <a:endParaRPr lang="ru-RU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FAA58-71B0-F439-B2A8-7C3E8182987C}"/>
              </a:ext>
            </a:extLst>
          </p:cNvPr>
          <p:cNvSpPr txBox="1"/>
          <p:nvPr/>
        </p:nvSpPr>
        <p:spPr>
          <a:xfrm>
            <a:off x="6071016" y="2713219"/>
            <a:ext cx="812466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Решение:</a:t>
            </a:r>
          </a:p>
          <a:p>
            <a:endParaRPr lang="ru-RU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Единое пространство коллекций и информации</a:t>
            </a: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Интерактив через </a:t>
            </a:r>
            <a:r>
              <a:rPr lang="ru-RU" sz="28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лутбоксы</a:t>
            </a:r>
            <a:endParaRPr lang="ru-RU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Информация о фильмах</a:t>
            </a:r>
            <a:endParaRPr lang="ru-RU" sz="2800" b="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Уникальный </a:t>
            </a:r>
            <a:r>
              <a:rPr lang="ru-RU" sz="28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геймифицированный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опыт</a:t>
            </a: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Увлекательная </a:t>
            </a:r>
            <a:r>
              <a:rPr lang="ru-RU" sz="28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коллекционка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с аниме-вселенной</a:t>
            </a:r>
            <a:endParaRPr lang="ru-RU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9C1A9A-8CD3-9E24-9692-E79FB8B53854}"/>
              </a:ext>
            </a:extLst>
          </p:cNvPr>
          <p:cNvSpPr txBox="1"/>
          <p:nvPr/>
        </p:nvSpPr>
        <p:spPr>
          <a:xfrm>
            <a:off x="2473377" y="659567"/>
            <a:ext cx="111227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Проблема и решение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2;p5"/>
          <p:cNvSpPr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Zy10aBMAAAAlAAAACwAAAA0AAAAAAAAAAAAAAAAAAAAAAAAAAAAAAAAAAAAAAAAAAAEAAABQAAAAAAAAAAAA4D8AAAAAAADgPwAAAAAAAOA/AAAAAAAA4D8AAAAAAADgPwAAAAAAAOA/AAAAAAAA4D8AAAAAAADgPwAAAAAAAOA/AAAAAAAA4D8CAAAAjAAAAAEAAAAAAAAAAAAAAP///whiAAAAAAAAAAAAAAAAAAAAAAAAAAAAAAAAAAAAeAAAAAEAAABAAAAAAAAAAAAAAABaAAAAAAAAAAAAAAAAAAAAAAAAAAAAAAAAAAAAAAAAAAAAAAAAAAAAAAAAAAAAAAAAAAAAAAAAAAAAAAAAAAAAAAAAAAAAAAAAAAAAFAAAADwAAAAAAAAAAAAAABqZiAkUAAAAAQAAABQAAAAUAAAAFAAAAAE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///wEAAAAAAAAAAAAAAAAAAAAAAAAAAAAAAAAAAAAAAAAAABqZiAJ/f38AGhoaA8zMzADAwP8Af39/AAAAAAAAAAAAAAAAAAAAAAAAAAAAIQAAABgAAAAUAAAAuwUAANQGAADFCgAAeAgAABAAAAAmAAAACAAAAP//////////"/>
              </a:ext>
            </a:extLst>
          </p:cNvSpPr>
          <p:nvPr/>
        </p:nvSpPr>
        <p:spPr>
          <a:xfrm>
            <a:off x="931545" y="1109980"/>
            <a:ext cx="819150" cy="266700"/>
          </a:xfrm>
          <a:custGeom>
            <a:avLst/>
            <a:gdLst/>
            <a:ahLst/>
            <a:cxnLst/>
            <a:rect l="0" t="0" r="819150" b="266700"/>
            <a:pathLst>
              <a:path w="819150" h="266700">
                <a:moveTo>
                  <a:pt x="786102" y="266699"/>
                </a:moveTo>
                <a:lnTo>
                  <a:pt x="33047" y="266699"/>
                </a:lnTo>
                <a:lnTo>
                  <a:pt x="28187" y="265733"/>
                </a:lnTo>
                <a:lnTo>
                  <a:pt x="966" y="238512"/>
                </a:lnTo>
                <a:lnTo>
                  <a:pt x="0" y="233652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786102" y="0"/>
                </a:lnTo>
                <a:lnTo>
                  <a:pt x="818183" y="28187"/>
                </a:lnTo>
                <a:lnTo>
                  <a:pt x="819149" y="33047"/>
                </a:lnTo>
                <a:lnTo>
                  <a:pt x="819149" y="233652"/>
                </a:lnTo>
                <a:lnTo>
                  <a:pt x="790962" y="265733"/>
                </a:lnTo>
                <a:lnTo>
                  <a:pt x="786102" y="266699"/>
                </a:lnTo>
                <a:close/>
              </a:path>
            </a:pathLst>
          </a:custGeom>
          <a:solidFill>
            <a:srgbClr val="000000">
              <a:alpha val="2000"/>
            </a:srgbClr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144;p5"/>
          <p:cNvSpPr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Zy10aBMAAAAlAAAAZAAAAE0AAAAAAAAAABcAAAAAAAAAAAAAAAAAAAAAAAAAAAAAAAEAAABQAAAAAAAAAAAA4D8AAAAAAADgPwAAAAAAAOA/AAAAAAAA4D8AAAAAAADgPwAAAAAAAOA/AAAAAAAA4D8AAAAAAADgPwAAAAAAAOA/AAAAAAAA4D8CAAAAjAAAAAAAAAAAAAAAWVlZDP///wgAAAAAAAAAAAAAAAAAAAAAAAAAAAAAAAAAAAAAZAAAAAEAAABAAAAAAAAAAAAAAAAAAAAAAAAAAAAAAAAAAAAAAAAAAAAAAAAAAAAAAAAAAAAAAAAAAAAAAAAAAAAAAAAAAAAAAAAAAAAAAAAAAAAAAAAAAAAAAAAAAAAAFAAAADwAAAAAAAAAAAAAABqZiAkUAAAAAQAAABQAAAAUAAAAFAAAAAE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VlZBf///wEAAAAAAAAAAAAAAAAAAAAAAAAAAAAAAAAAAAAAAAAAABqZiAJ/f38AGhoaA8zMzADAwP8Af39/AAAAAAAAAAAAAAAAAAAAAAAAAAAAIQAAABgAAAAUAAAApwUAALoIAADbGQAApwwAABAgAAAmAAAACAAAAP//////////"/>
              </a:ext>
            </a:extLst>
          </p:cNvSpPr>
          <p:nvPr/>
        </p:nvSpPr>
        <p:spPr>
          <a:xfrm>
            <a:off x="918845" y="1418590"/>
            <a:ext cx="3284220" cy="638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4605" rIns="0" bIns="0" numCol="1" spcCol="215900" anchor="t"/>
          <a:lstStyle/>
          <a:p>
            <a:pPr marL="127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cap="none" dirty="0" err="1">
                <a:solidFill>
                  <a:schemeClr val="bg1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Verdana" pitchFamily="2" charset="0"/>
                <a:cs typeface="Calibri" panose="020F0502020204030204" pitchFamily="34" charset="0"/>
              </a:rPr>
              <a:t>AnimeBox</a:t>
            </a:r>
            <a:endParaRPr sz="4050" cap="none" dirty="0">
              <a:solidFill>
                <a:schemeClr val="bg1"/>
              </a:solidFill>
              <a:latin typeface="Calibri" panose="020F0502020204030204" pitchFamily="34" charset="0"/>
              <a:ea typeface="Verdana" pitchFamily="2" charset="0"/>
              <a:cs typeface="Calibri" panose="020F0502020204030204" pitchFamily="34" charset="0"/>
            </a:endParaRPr>
          </a:p>
        </p:txBody>
      </p:sp>
      <p:sp>
        <p:nvSpPr>
          <p:cNvPr id="4" name="Google Shape;145;p5"/>
          <p:cNvSpPr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Zy10aBMAAAAlAAAAZAAAAE0AAAAAAAAAABQAAAAAAAAAAAAAAAAAAAAAAAAAAAAAAAEAAABQAAAAAAAAAAAA4D8AAAAAAADgPwAAAAAAAOA/AAAAAAAA4D8AAAAAAADgPwAAAAAAAOA/AAAAAAAA4D8AAAAAAADgPwAAAAAAAOA/AAAAAAAA4D8CAAAAjAAAAAAAAAAAAAAAWVlZDP///wgAAAAAAAAAAAAAAAAAAAAAAAAAAAAAAAAAAAAAZAAAAAEAAABAAAAAAAAAAAAAAAAAAAAAAAAAAAAAAAAAAAAAAAAAAAAAAAAAAAAAAAAAAAAAAAAAAAAAAAAAAAAAAAAAAAAAAAAAAAAAAAAAAAAAAAAAAAAAAAAAAAAAFAAAADwAAAAAAAAAAAAAABqZiAkUAAAAAQAAABQAAAAUAAAAFAAAAAE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VlZBf///wEAAAAAAAAAAAAAAAAAAAAAAAAAAAAAAAAAAAAAAAAAABqZiAJ/f38AGhoaA8zMzADAwP8Af39/AAAAAAAAAAAAAAAAAAAAAAAAAAAAIQAAABgAAAAUAAAArAUAAIsNAAA8KgAA4BoAABAgAAAmAAAACAAAAP//////////"/>
              </a:ext>
            </a:extLst>
          </p:cNvSpPr>
          <p:nvPr/>
        </p:nvSpPr>
        <p:spPr>
          <a:xfrm>
            <a:off x="922020" y="2201545"/>
            <a:ext cx="5943600" cy="21672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algn="l"/>
            <a:r>
              <a:rPr lang="ru-ru" sz="2000" cap="none" dirty="0" err="1">
                <a:solidFill>
                  <a:schemeClr val="bg1"/>
                </a:solidFill>
                <a:latin typeface="Calibri" panose="020F0502020204030204" pitchFamily="34" charset="0"/>
                <a:ea typeface="Arial" pitchFamily="2" charset="-52"/>
                <a:cs typeface="Calibri" panose="020F0502020204030204" pitchFamily="34" charset="0"/>
              </a:rPr>
              <a:t>AnimeBox</a:t>
            </a:r>
            <a:r>
              <a:rPr lang="ru-ru" sz="2000" cap="none" dirty="0">
                <a:solidFill>
                  <a:schemeClr val="bg1"/>
                </a:solidFill>
                <a:latin typeface="Calibri" panose="020F0502020204030204" pitchFamily="34" charset="0"/>
                <a:ea typeface="Arial" pitchFamily="2" charset="-52"/>
                <a:cs typeface="Calibri" panose="020F0502020204030204" pitchFamily="34" charset="0"/>
              </a:rPr>
              <a:t> — это инновационное мобильное приложение, которое объединяет коллекционирование цифровых карточек персонажей с геймификацией и информативным контентом о мире аниме. Пользователи могут открывать </a:t>
            </a:r>
            <a:r>
              <a:rPr lang="ru-ru" sz="2000" cap="none" dirty="0" err="1">
                <a:solidFill>
                  <a:schemeClr val="bg1"/>
                </a:solidFill>
                <a:latin typeface="Calibri" panose="020F0502020204030204" pitchFamily="34" charset="0"/>
                <a:ea typeface="Arial" pitchFamily="2" charset="-52"/>
                <a:cs typeface="Calibri" panose="020F0502020204030204" pitchFamily="34" charset="0"/>
              </a:rPr>
              <a:t>лутбоксы</a:t>
            </a:r>
            <a:r>
              <a:rPr lang="ru-ru" sz="2000" cap="none" dirty="0">
                <a:solidFill>
                  <a:schemeClr val="bg1"/>
                </a:solidFill>
                <a:latin typeface="Calibri" panose="020F0502020204030204" pitchFamily="34" charset="0"/>
                <a:ea typeface="Arial" pitchFamily="2" charset="-52"/>
                <a:cs typeface="Calibri" panose="020F0502020204030204" pitchFamily="34" charset="0"/>
              </a:rPr>
              <a:t>, собирать редкие карточки и узнавать интересные факты о своих любимых фильмах и сериалах.</a:t>
            </a:r>
            <a:endParaRPr lang="ru-ru" sz="1600" cap="none" dirty="0">
              <a:solidFill>
                <a:schemeClr val="bg1"/>
              </a:solidFill>
              <a:latin typeface="Calibri" panose="020F0502020204030204" pitchFamily="34" charset="0"/>
              <a:ea typeface="Arial" pitchFamily="2" charset="-52"/>
              <a:cs typeface="Calibri" panose="020F0502020204030204" pitchFamily="34" charset="0"/>
            </a:endParaRPr>
          </a:p>
        </p:txBody>
      </p:sp>
      <p:pic>
        <p:nvPicPr>
          <p:cNvPr id="5" name="Изображение2"/>
          <p:cNvPicPr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Zy10aBMAAAAlAAAAEQAAAA0AAAAAkAAAAEgAAACQAAAASAAAAAAAAAAAAAAAAAAAAAEAAABQAAAAVFVVVVVV1T8AAAAAAADgPwAAAAAAAOA/AAAAAAAA4D8AAAAAAADgPwAAAAAAAOA/AAAAAAAA4D8AAAAAAADgPwAAAAAAAOA/AAAAAAAA4D8CAAAAjAAAAAAAAAAAAAAAWVlZDP///wgAAAAAAAAAAAAAAAAAAAAAAAAAAAAAAAAAAAAAZAAAAAEAAABAAAAAAAAAAAAAAAAAAAAAAAAAAAAAAAAAAAAAAAAAAAAAAAAAAAAAAAAAAAAAAAAAAAAAAAAAAAAAAAAAAAAAAAAAAAAAAAAAAAAAAAAAAAAAAAAAAAAAFAAAADwAAAAAAAAAAAAAAAAAAAAAAAAAAQAAABQAAAAUAAAAFAAAAAEAAAAAAAAAZAAAAGQAAAAAAAAAZAAAAGQAAAAVAAAAYAAAAAEAAAAAAAAAAAAAANAHAAAAAAAAMPj//wEAAABnLwAAAAAAAAAAAAABAAAAf39/AAEAAABkAAAAAAAAABQAAAAAAAAAAAAAACYAAAAAAAAAAAAAAAAAAAAmAAAAZAAAABYAAABMAAAAAQAAAAAAAAAEAAAAAAAAAAEAAAAaGhoKMgAAAGQAAACc////ZAAAAGQAAAAAAAAAzMzMAAAAAABQAAAAUAAAAGQAAABkAAAAAAAAAAcAAAA4AAAAAAAAAAAAAAAAAAAA////AAAAAAAAAAAAAAAAAAAAAAAAAAAAAAAAAAAAAABkAAAAZAAAAAEAAAAjAAAABAAAAGUAAAAXAAAAFAAAAAAAAAAAAAAA/38AAP9/AAAAAAAACQAAAAQAAAAsAAAAHgAAAGgAAAAAAAAAAAAAAAAAAAAAAAAAAAAAABAnAAAQJwAAAAAAAAAAAAAAAAAAAAAAAAAAAAAAAAAAAAAAAAAAAADIAAAAZAAAAMDA/wABAAAAWgAAADIAAAB8AQAAZAAAAAAAAAB/f38ACgAAACIAAAAYAAAAAAAAAAAAAAAAAAAAAAAAAAAAAAAAAAAAJAAAACQAAAABAAAAAAAAAAAAAAAAAAAAAAAAAAAAAADQBwAAAAAAAAAAAAAlAAAAWAAAAAEAAAAAAAAAAAAAAAAAAAAAAAAAAAAAAAAAAAAAAAAAAAAAAAAAAAAAAAAALwAAAPnyQgCghgEAAAAAAIBPEgAAAAAAFwAAAAEAAAAAAAAAAAAAAAAAAAAfAAAAVAAAAFlZWQX///8BAAAAAAAAAAAAAAAAAAAAAAAAAAAAAAAAAAAAAAAAAAAAAAAAf39/ABoaGgPMzMwAwMD/AH9/fwAAAAAAAAAAAAAAAAD///8AAAAAACEAAAAYAAAAFAAAALI5AABhAwAANE0AAJMs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378950" y="549275"/>
            <a:ext cx="3171190" cy="669671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glow rad="63500">
              <a:srgbClr val="C0C0FF">
                <a:alpha val="40000"/>
              </a:srgbClr>
            </a:glow>
            <a:outerShdw blurRad="127000" dist="89803" dir="18900000" algn="ctr">
              <a:schemeClr val="bg2">
                <a:alpha val="50000"/>
              </a:schemeClr>
            </a:outerShdw>
            <a:reflection stA="50000" endPos="90000" dist="241300" dir="5400000" sy="-100000" rotWithShape="0"/>
          </a:effectLst>
          <a:scene3d>
            <a:camera prst="perspectiveFront" fov="4387577">
              <a:rot lat="0" lon="1200000" rev="0"/>
            </a:camera>
            <a:lightRig rig="flat" dir="t"/>
          </a:scene3d>
          <a:sp3d extrusionH="1270000" prstMaterial="legacyMatte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7;p6"/>
          <p:cNvSpPr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Zy10aBMAAAAlAAAACwAAAA0AAAAAAAAAAAAAAAAAAAAAAAAAAAAAAAAAAAAAAAAAAAEAAABQAAAAAAAAAAAA4D8AAAAAAADgPwAAAAAAAOA/AAAAAAAA4D8AAAAAAADgPwAAAAAAAOA/AAAAAAAA4D8AAAAAAADgPwAAAAAAAOA/AAAAAAAA4D8CAAAAjAAAAAEAAAAAAAAAAAAAAP///whiAAAAAAAAAAAAAAAAAAAAAAAAAAAAAAAAAAAAeAAAAAEAAABAAAAAAAAAAAAAAABaAAAAAAAAAAAAAAAAAAAAAAAAAAAAAAAAAAAAAAAAAAAAAAAAAAAAAAAAAAAAAAAAAAAAAAAAAAAAAAAAAAAAAAAAAAAAAAAAAAAAFAAAADwAAAAAAAAAAAAAABqZiAkUAAAAAQAAABQAAAAUAAAAFAAAAAE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///wEAAAAAAAAAAAAAAAAAAAAAAAAAAAAAAAAAAAAAAAAAABqZiAJ/f38AGhoaA8zMzADAwP8Af39/AAAAAAAAAAAAAAAAAAAAAAAAAAAAIQAAABgAAAAUAAAAdwcAAIADAAAzDwAAJAUAABAAAAAmAAAACAAAAP//////////"/>
              </a:ext>
            </a:extLst>
          </p:cNvSpPr>
          <p:nvPr/>
        </p:nvSpPr>
        <p:spPr>
          <a:xfrm>
            <a:off x="1213485" y="568960"/>
            <a:ext cx="1257300" cy="266700"/>
          </a:xfrm>
          <a:custGeom>
            <a:avLst/>
            <a:gdLst/>
            <a:ahLst/>
            <a:cxnLst/>
            <a:rect l="0" t="0" r="1257300" b="266700"/>
            <a:pathLst>
              <a:path w="1257300" h="266700">
                <a:moveTo>
                  <a:pt x="1224252" y="266699"/>
                </a:moveTo>
                <a:lnTo>
                  <a:pt x="33047" y="266699"/>
                </a:lnTo>
                <a:lnTo>
                  <a:pt x="28187" y="265733"/>
                </a:lnTo>
                <a:lnTo>
                  <a:pt x="966" y="238512"/>
                </a:lnTo>
                <a:lnTo>
                  <a:pt x="0" y="233652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224252" y="0"/>
                </a:lnTo>
                <a:lnTo>
                  <a:pt x="1256333" y="28187"/>
                </a:lnTo>
                <a:lnTo>
                  <a:pt x="1257299" y="33047"/>
                </a:lnTo>
                <a:lnTo>
                  <a:pt x="1257299" y="233652"/>
                </a:lnTo>
                <a:lnTo>
                  <a:pt x="1229112" y="265733"/>
                </a:lnTo>
                <a:lnTo>
                  <a:pt x="1224252" y="266699"/>
                </a:lnTo>
                <a:close/>
              </a:path>
            </a:pathLst>
          </a:custGeom>
          <a:solidFill>
            <a:srgbClr val="000000">
              <a:alpha val="2000"/>
            </a:srgbClr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158;p6"/>
          <p:cNvSpPr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Zy10aBMAAAAlAAAAZAAAAE0AAAAAAAAAABQAAAAAAAAAAAAAAAAAAAAAAAAAAAAAAAEAAABQAAAAAAAAAAAA4D8AAAAAAADgPwAAAAAAAOA/AAAAAAAA4D8AAAAAAADgPwAAAAAAAOA/AAAAAAAA4D8AAAAAAADgPwAAAAAAAOA/AAAAAAAA4D8CAAAAjAAAAAAAAAAAAAAAWVlZDP///wgAAAAAAAAAAAAAAAAAAAAAAAAAAAAAAAAAAAAAZAAAAAEAAABAAAAAAAAAAAAAAAAAAAAAAAAAAAAAAAAAAAAAAAAAAAAAAAAAAAAAAAAAAAAAAAAAAAAAAAAAAAAAAAAAAAAAAAAAAAAAAAAAAAAAAAAAAAAAAAAAAAAAFAAAADwAAAAAAAAAAAAAABqZiAkUAAAAAQAAABQAAAAUAAAAFAAAAAE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VlZBf///wEAAAAAAAAAAAAAAAAAAAAAAAAAAAAAAAAAAAAAAAAAABqZiAJ/f38AGhoaA8zMzADAwP8Af39/AAAAAAAAAAAAAAAAAAAAAAAAAAAAIQAAABgAAAAUAAAA8AAAAJMDAACIMgAAOyQAABAgAAAmAAAACAAAAP//////////"/>
              </a:ext>
            </a:extLst>
          </p:cNvSpPr>
          <p:nvPr/>
        </p:nvSpPr>
        <p:spPr>
          <a:xfrm>
            <a:off x="152400" y="581025"/>
            <a:ext cx="8061960" cy="5308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marL="6921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cap="none" dirty="0">
                <a:solidFill>
                  <a:schemeClr val="bg1"/>
                </a:solidFill>
                <a:latin typeface="Calibri" panose="020F0502020204030204" pitchFamily="34" charset="0"/>
                <a:ea typeface="Trebuchet MS" pitchFamily="2" charset="0"/>
                <a:cs typeface="Calibri" panose="020F0502020204030204" pitchFamily="34" charset="0"/>
              </a:rPr>
              <a:t>Получение информации </a:t>
            </a:r>
          </a:p>
          <a:p>
            <a:pPr marL="6921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cap="none" dirty="0">
                <a:solidFill>
                  <a:schemeClr val="bg1"/>
                </a:solidFill>
                <a:latin typeface="Calibri" panose="020F0502020204030204" pitchFamily="34" charset="0"/>
                <a:ea typeface="Trebuchet MS" pitchFamily="2" charset="0"/>
                <a:cs typeface="Calibri" panose="020F0502020204030204" pitchFamily="34" charset="0"/>
              </a:rPr>
              <a:t>о фильмах</a:t>
            </a:r>
          </a:p>
          <a:p>
            <a:pPr marL="12700" marR="874395" indent="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None/>
            </a:pPr>
            <a:r>
              <a:rPr lang="ru-ru" sz="2000" cap="none" dirty="0">
                <a:solidFill>
                  <a:schemeClr val="bg1"/>
                </a:solidFill>
                <a:latin typeface="Calibri" panose="020F0502020204030204" pitchFamily="34" charset="0"/>
                <a:ea typeface="Arial" pitchFamily="2" charset="-52"/>
                <a:cs typeface="Calibri" panose="020F0502020204030204" pitchFamily="34" charset="0"/>
              </a:rPr>
              <a:t>В </a:t>
            </a:r>
            <a:r>
              <a:rPr lang="ru-ru" sz="2000" cap="none" dirty="0" err="1">
                <a:solidFill>
                  <a:schemeClr val="bg1"/>
                </a:solidFill>
                <a:latin typeface="Calibri" panose="020F0502020204030204" pitchFamily="34" charset="0"/>
                <a:ea typeface="Arial" pitchFamily="2" charset="-52"/>
                <a:cs typeface="Calibri" panose="020F0502020204030204" pitchFamily="34" charset="0"/>
              </a:rPr>
              <a:t>AnimeBox</a:t>
            </a:r>
            <a:r>
              <a:rPr lang="ru-ru" sz="2000" cap="none" dirty="0">
                <a:solidFill>
                  <a:schemeClr val="bg1"/>
                </a:solidFill>
                <a:latin typeface="Calibri" panose="020F0502020204030204" pitchFamily="34" charset="0"/>
                <a:ea typeface="Arial" pitchFamily="2" charset="-52"/>
                <a:cs typeface="Calibri" panose="020F0502020204030204" pitchFamily="34" charset="0"/>
              </a:rPr>
              <a:t> поиск и получение информации об аниме-фильмах реализовано максимально удобно и интуитивно. Пользователь может найти интересующее аниме с помощью строки поиска — достаточно ввести название, и приложение предложит список подходящих вариантов с изображениями. После выбора фильма открывается его детальная страница, где доступна информация о сюжете. Кроме того, на главной странице можно открыть </a:t>
            </a:r>
            <a:r>
              <a:rPr lang="ru-ru" sz="2000" cap="none" dirty="0" err="1">
                <a:solidFill>
                  <a:schemeClr val="bg1"/>
                </a:solidFill>
                <a:latin typeface="Calibri" panose="020F0502020204030204" pitchFamily="34" charset="0"/>
                <a:ea typeface="Arial" pitchFamily="2" charset="-52"/>
                <a:cs typeface="Calibri" panose="020F0502020204030204" pitchFamily="34" charset="0"/>
              </a:rPr>
              <a:t>лутбоксы</a:t>
            </a:r>
            <a:r>
              <a:rPr lang="ru-ru" sz="2000" cap="none" dirty="0">
                <a:solidFill>
                  <a:schemeClr val="bg1"/>
                </a:solidFill>
                <a:latin typeface="Calibri" panose="020F0502020204030204" pitchFamily="34" charset="0"/>
                <a:ea typeface="Arial" pitchFamily="2" charset="-52"/>
                <a:cs typeface="Calibri" panose="020F0502020204030204" pitchFamily="34" charset="0"/>
              </a:rPr>
              <a:t>, связанные с некоторыми из этих фильмов, и начать собирать уникальных персонажей. Таким образом, каждый фильм становится не просто объектом для просмотра, а полноценной интерактивной вселенной, которую можно исследовать и коллекционировать.</a:t>
            </a:r>
            <a:endParaRPr sz="1250" cap="none" dirty="0">
              <a:solidFill>
                <a:schemeClr val="bg1"/>
              </a:solidFill>
              <a:latin typeface="Calibri" panose="020F0502020204030204" pitchFamily="34" charset="0"/>
              <a:ea typeface="Trebuchet MS" pitchFamily="2" charset="0"/>
              <a:cs typeface="Calibri" panose="020F0502020204030204" pitchFamily="34" charset="0"/>
            </a:endParaRPr>
          </a:p>
        </p:txBody>
      </p:sp>
      <p:pic>
        <p:nvPicPr>
          <p:cNvPr id="4" name="Изображение1"/>
          <p:cNvPicPr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Zy10aBMAAAAlAAAAEQAAAA0AAAAAkAAAAEgAAACQAAAASAAAAAAAAAAAAAAAAAAAAAEAAABQAAAAVFVVVVVV1T8AAAAAAADgPwAAAAAAAOA/AAAAAAAA4D8AAAAAAADgPwAAAAAAAOA/AAAAAAAA4D8AAAAAAADgPwAAAAAAAOA/AAAAAAAA4D8CAAAAjAAAAAAAAAAAAAAAWVlZDP///wgAAAAAAAAAAAAAAAAAAAAAAAAAAAAAAAAAAAAAZAAAAAEAAABAAAAAAAAAAAAAAAAAAAAAAAAAAAAAAAAAAAAAAAAAAAAAAAAAAAAAAAAAAAAAAAAAAAAAAAAAAAAAAAAAAAAAAAAAAAAAAAAAAAAAAAAAAAAAAAAAAAAAFAAAADwAAAAAAAAAAAAAAAAAAAAAAAAAAQAAABQAAAAUAAAAFAAAAAEAAAAAAAAAZAAAAGQAAAAAAAAAZAAAAGQAAAAVAAAAYAAAAAEAAAAAAAAAAAAAANAHAAAAAAAAtPv//wEAAAA2MQAAAAAAAAAAAAABAAAAf39/AAEAAABkAAAAAAAAABQAAAAAAAAAAAAAACYAAAAAAAAAAAAAAAAAAAAmAAAAZAAAABYAAABMAAAAAAAAAAAAAAAEAAAAAAAAAAEAAAAaGhoKAAAAACgAAAAoAAAAZAAAAGQAAAAAAAAAzMzMAAAAAABQAAAAUAAAAGQAAABkAAAAAAAAAAcAAAA4AAAAAAAAAAAAAAAAAAAA////AAAAAAAAAAAAAAAAAAAAAAAAAAAAAAAAAAAAAABkAAAAZAAAAAEAAAAjAAAABAAAAGUAAAAXAAAAFAAAAAAAAAAAAAAA/38AAP9/AAAAAAAACQAAAAQAAAAsAAAAHgAAAGgAAAAAAAAAAAAAAAAAAAAAAAAAAAAAABAnAAAQJwAAAAAAAAAAAAAAAAAAAAAAAAAAAAAAAAAAAAAAAAAAAAAUAAAAAAAAAMDA/wAAAAAAZAAAADIAAAAAAAAAZAAAAAAAAAB/f38ACgAAACIAAAAYAAAAAAAAAAAAAAAAAAAAAAAAAAAAAAAAAAAAJAAAACQAAAABAAAAAAAAAAAAAAAAAAAAAAAAAAAAAADQBwAAAAAAAAAAAAAlAAAAWAAAAAEAAAAAAAAAAAAAAAAAAAAAAAAAAAAAAAAAAAAAAAAAAAAAAAAAAAAAAAAALwAAAD8UQQCghgEAAAAAACASCgAAAAAAFwAAAAcAAAAAAAAAAAAAAAAAAAAfAAAAVAAAAFlZWQX///8BAAAAAAAAAAAAAAAAAAAAAAAAAAAAAAAAAAAAAAAAAAAAAAAAf39/ABoaGgPMzMwAwMD/AH9/fwAAAAAAAAAAAAAAAAD///8AAAAAACEAAAAYAAAAFAAAAL9EAACtDgAAeFUAABkt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1175365" y="2385695"/>
            <a:ext cx="2718435" cy="4945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scene3d>
            <a:camera prst="perspectiveFront" fov="4265023">
              <a:rot lat="0" lon="660000" rev="0"/>
            </a:camera>
            <a:lightRig rig="flat" dir="b"/>
          </a:scene3d>
          <a:sp3d extrusionH="1270000" prstMaterial="legacyMatte"/>
        </p:spPr>
      </p:pic>
      <p:pic>
        <p:nvPicPr>
          <p:cNvPr id="5" name="Изображение2"/>
          <p:cNvPicPr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Zy10aBMAAAAlAAAAEQAAAA0AAAAAkAAAAEgAAACQAAAASAAAAAAAAAAAAAAAAAAAAAEAAABQAAAAVFVVVVVV1T8AAAAAAADgPwAAAAAAAOA/AAAAAAAA4D8AAAAAAADgPwAAAAAAAOA/AAAAAAAA4D8AAAAAAADgPwAAAAAAAOA/AAAAAAAA4D8CAAAAjAAAAAAAAAAAAAAAWVlZDP///wgAAAAAAAAAAAAAAAAAAAAAAAAAAAAAAAAAAAAAZAAAAAEAAABAAAAAAAAAAAAAAAAAAAAAAAAAAAAAAAAAAAAAAAAAAAAAAAAAAAAAAAAAAAAAAAAAAAAAAAAAAAAAAAAAAAAAAAAAAAAAAAAAAAAAAAAAAAAAAAAAAAAAFAAAADwAAAAAAAAAAAAAAAAAAAAAAAAAAQAAABQAAAAUAAAAFAAAAAEAAAAAAAAAZAAAAGQAAAAAAAAAZAAAAGQAAAAVAAAAYAAAAAEAAAAAAAAAAAAAANAHAAAAAAAATAQAAAEAAAA2MQAAAAAAAAAAAAABAAAAf39/AAEAAABkAAAAAAAAABQAAAAAAAAAAAAAACYAAAAAAAAAAAAAAAAAAAAmAAAAZAAAABYAAABMAAAAAAAAAAAAAAAEAAAAAAAAAAEAAAAaGhoKAAAAACgAAAAoAAAAZAAAAGQAAAAAAAAAzMzMAAAAAABQAAAAUAAAAGQAAABkAAAAAAAAAAcAAAA4AAAAAAAAAAAAAAAAAAAA////AAAAAAAAAAAAAAAAAAAAAAAAAAAAAAAAAAAAAABkAAAAZAAAAAEAAAAjAAAABAAAAGUAAAAXAAAAFAAAAAAAAAAAAAAA/38AAP9/AAAAAAAACQAAAAQAAAAsAAAAHgAAAGgAAAAAAAAAAAAAAAAAAAAAAAAAAAAAABAnAAAQJwAAAAAAAAAAAAAAAAAAAAAAAAAAAAAAAAAAAAAAAAAAAAAUAAAAAAAAAMDA/wAAAAAAZAAAADIAAAAAAAAAZAAAAAAAAAB/f38ACgAAACIAAAAYAAAAAAAAAAAAAAAAAAAAAAAAAAAAAAAAAAAAJAAAACQAAAABAAAAAAAAAAAAAAAAAAAAAAAAAAAAAADQBwAAAAAAAAAAAAAlAAAAWAAAAAEAAAAAAAAAAAAAAAAAAAAAAAAAAAAAAAAAAAAAAAAAAAAAAAAAAAAAAAAALwAAAD8UQQCghgEAAAAAAOCEPwEAAAAAFwAAAAcAAAAAAAAAAAAAAAAAAAAfAAAAVAAAAFlZWQX///8BAAAAAAAAAAAAAAAAAAAAAAAAAAAAAAAAAAAAAAAAAAAAAAAAf39/ABoaGgPMzMwAwMD/AH9/fwAAAAAAAAAAAAAAAAD///8AAAAAACEAAAAYAAAAFAAAAHsyAAB+BAAA0UMAAI8i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8206105" y="730250"/>
            <a:ext cx="2818130" cy="488759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scene3d>
            <a:camera prst="perspectiveFront" fov="4265023">
              <a:rot lat="0" lon="20940000" rev="0"/>
            </a:camera>
            <a:lightRig rig="flat" dir="b"/>
          </a:scene3d>
          <a:sp3d extrusionH="1270000" prstMaterial="legacyMatte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"/>
          <p:cNvSpPr txBox="1">
            <a:spLocks noGrp="1"/>
          </p:cNvSpPr>
          <p:nvPr>
            <p:ph type="title"/>
          </p:nvPr>
        </p:nvSpPr>
        <p:spPr>
          <a:xfrm>
            <a:off x="5507602" y="252525"/>
            <a:ext cx="3921300" cy="702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50" rIns="0" bIns="0" anchor="t" anchorCtr="0">
            <a:spAutoFit/>
          </a:bodyPr>
          <a:lstStyle/>
          <a:p>
            <a:pPr marL="12700" marR="508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Главный</a:t>
            </a:r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экран</a:t>
            </a:r>
            <a:endParaRPr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5CF52D-1A02-4492-9F19-DB7796B485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74" b="6482"/>
          <a:stretch/>
        </p:blipFill>
        <p:spPr>
          <a:xfrm>
            <a:off x="10318248" y="1669143"/>
            <a:ext cx="2749869" cy="535577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D628690-EFC0-4D5D-BF5F-814BAF897E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74" b="6482"/>
          <a:stretch/>
        </p:blipFill>
        <p:spPr>
          <a:xfrm>
            <a:off x="7200900" y="1669143"/>
            <a:ext cx="2749869" cy="5355771"/>
          </a:xfrm>
          <a:prstGeom prst="rect">
            <a:avLst/>
          </a:prstGeom>
        </p:spPr>
      </p:pic>
      <p:sp>
        <p:nvSpPr>
          <p:cNvPr id="11" name="Google Shape;158;p6">
            <a:extLst>
              <a:ext uri="{FF2B5EF4-FFF2-40B4-BE49-F238E27FC236}">
                <a16:creationId xmlns:a16="http://schemas.microsoft.com/office/drawing/2014/main" id="{A972743E-8B9D-4907-842F-CE87243C5F70}"/>
              </a:ext>
            </a:extLst>
          </p:cNvPr>
          <p:cNvSpPr txBox="1"/>
          <p:nvPr/>
        </p:nvSpPr>
        <p:spPr>
          <a:xfrm>
            <a:off x="448948" y="1669143"/>
            <a:ext cx="6751952" cy="389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69215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Главный экран состоит из:</a:t>
            </a:r>
          </a:p>
          <a:p>
            <a:pPr marL="69215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ru-RU" sz="2800" dirty="0">
              <a:solidFill>
                <a:schemeClr val="bg1"/>
              </a:solidFill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69215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-</a:t>
            </a:r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Текущее количество кристаллов</a:t>
            </a:r>
          </a:p>
          <a:p>
            <a:pPr marL="69215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-Кнопка для настройки темы</a:t>
            </a:r>
          </a:p>
          <a:p>
            <a:pPr marL="69215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-</a:t>
            </a:r>
            <a:r>
              <a:rPr lang="ru-RU" sz="24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Лутбоксы</a:t>
            </a:r>
            <a:endParaRPr lang="ru-RU" sz="2400" dirty="0">
              <a:solidFill>
                <a:schemeClr val="bg1"/>
              </a:solidFill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69215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-Кнопка для просмотра списка существующих аниме, с возможностью прочтения подробной информации о них</a:t>
            </a:r>
          </a:p>
          <a:p>
            <a:pPr marL="69215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-Хранилище персонажей</a:t>
            </a:r>
          </a:p>
          <a:p>
            <a:pPr marL="69215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-Кнопка для просмотра рекламы</a:t>
            </a:r>
            <a:endParaRPr sz="2400" dirty="0">
              <a:solidFill>
                <a:schemeClr val="bg1"/>
              </a:solidFill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E9223F-B739-46F7-97B3-F0762C0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464" y="158723"/>
            <a:ext cx="4980636" cy="861774"/>
          </a:xfr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Интерактивные функции</a:t>
            </a:r>
            <a:b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65565E-D129-49C1-BE56-680A037DE119}"/>
              </a:ext>
            </a:extLst>
          </p:cNvPr>
          <p:cNvSpPr txBox="1">
            <a:spLocks noChangeAspect="1"/>
          </p:cNvSpPr>
          <p:nvPr/>
        </p:nvSpPr>
        <p:spPr>
          <a:xfrm>
            <a:off x="673127" y="1235524"/>
            <a:ext cx="309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Открытие лутбокса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E91A93-BF6A-493E-8ACF-536DFA0F9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30" b="7271"/>
          <a:stretch/>
        </p:blipFill>
        <p:spPr>
          <a:xfrm>
            <a:off x="4238087" y="1743772"/>
            <a:ext cx="2962813" cy="573464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3D57609-2F42-4F10-B962-8BB2DEC46A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62" b="4739"/>
          <a:stretch/>
        </p:blipFill>
        <p:spPr>
          <a:xfrm>
            <a:off x="7580782" y="1743771"/>
            <a:ext cx="2962813" cy="57346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E703FA-DB20-48CF-82EB-F30ABF361C3B}"/>
              </a:ext>
            </a:extLst>
          </p:cNvPr>
          <p:cNvSpPr txBox="1">
            <a:spLocks noChangeAspect="1"/>
          </p:cNvSpPr>
          <p:nvPr/>
        </p:nvSpPr>
        <p:spPr>
          <a:xfrm>
            <a:off x="4700687" y="1073846"/>
            <a:ext cx="203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Поиск аниме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506ED-A844-4CBF-8FF8-AEA4C3D7177B}"/>
              </a:ext>
            </a:extLst>
          </p:cNvPr>
          <p:cNvSpPr txBox="1">
            <a:spLocks noChangeAspect="1"/>
          </p:cNvSpPr>
          <p:nvPr/>
        </p:nvSpPr>
        <p:spPr>
          <a:xfrm>
            <a:off x="7737179" y="1073846"/>
            <a:ext cx="2650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Описание аниме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2876DC1-BA58-47D7-B7A4-28EE9854D1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034" b="5618"/>
          <a:stretch/>
        </p:blipFill>
        <p:spPr>
          <a:xfrm>
            <a:off x="747870" y="1965947"/>
            <a:ext cx="2949315" cy="46761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74A0FEA-5333-4F45-824E-A628EDA875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02" b="24350"/>
          <a:stretch/>
        </p:blipFill>
        <p:spPr>
          <a:xfrm>
            <a:off x="10779358" y="1991347"/>
            <a:ext cx="2949315" cy="46761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7E1D2E-FD51-46D6-9025-EF6151D4AB07}"/>
              </a:ext>
            </a:extLst>
          </p:cNvPr>
          <p:cNvSpPr txBox="1">
            <a:spLocks noChangeAspect="1"/>
          </p:cNvSpPr>
          <p:nvPr/>
        </p:nvSpPr>
        <p:spPr>
          <a:xfrm>
            <a:off x="11235209" y="1073846"/>
            <a:ext cx="203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Смена темы</a:t>
            </a:r>
          </a:p>
        </p:txBody>
      </p:sp>
    </p:spTree>
    <p:extLst>
      <p:ext uri="{BB962C8B-B14F-4D97-AF65-F5344CB8AC3E}">
        <p14:creationId xmlns:p14="http://schemas.microsoft.com/office/powerpoint/2010/main" val="4178106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"/>
          <p:cNvSpPr txBox="1">
            <a:spLocks noGrp="1"/>
          </p:cNvSpPr>
          <p:nvPr>
            <p:ph type="title"/>
          </p:nvPr>
        </p:nvSpPr>
        <p:spPr>
          <a:xfrm>
            <a:off x="5456486" y="443332"/>
            <a:ext cx="3488828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Дизайн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  <a:sym typeface="Verdana"/>
              </a:rPr>
              <a:t>UI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Lucida Sans"/>
                <a:cs typeface="Calibri" panose="020F0502020204030204" pitchFamily="34" charset="0"/>
                <a:sym typeface="Lucida Sans"/>
              </a:rPr>
              <a:t>/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  <a:sym typeface="Verdana"/>
              </a:rPr>
              <a:t>UX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ea typeface="Verdana"/>
              <a:cs typeface="Calibri" panose="020F0502020204030204" pitchFamily="34" charset="0"/>
              <a:sym typeface="Verdana"/>
            </a:endParaRPr>
          </a:p>
        </p:txBody>
      </p:sp>
      <p:sp>
        <p:nvSpPr>
          <p:cNvPr id="248" name="Google Shape;248;p13"/>
          <p:cNvSpPr/>
          <p:nvPr/>
        </p:nvSpPr>
        <p:spPr>
          <a:xfrm>
            <a:off x="1438921" y="2433082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 extrusionOk="0">
                <a:moveTo>
                  <a:pt x="16182" y="28574"/>
                </a:moveTo>
                <a:lnTo>
                  <a:pt x="12392" y="28574"/>
                </a:lnTo>
                <a:lnTo>
                  <a:pt x="10570" y="28212"/>
                </a:lnTo>
                <a:lnTo>
                  <a:pt x="0" y="16182"/>
                </a:lnTo>
                <a:lnTo>
                  <a:pt x="0" y="12392"/>
                </a:lnTo>
                <a:lnTo>
                  <a:pt x="12392" y="0"/>
                </a:lnTo>
                <a:lnTo>
                  <a:pt x="16182" y="0"/>
                </a:lnTo>
                <a:lnTo>
                  <a:pt x="28575" y="14287"/>
                </a:lnTo>
                <a:lnTo>
                  <a:pt x="28574" y="16182"/>
                </a:lnTo>
                <a:lnTo>
                  <a:pt x="16182" y="28574"/>
                </a:lnTo>
                <a:close/>
              </a:path>
            </a:pathLst>
          </a:custGeom>
          <a:solidFill>
            <a:srgbClr val="000000">
              <a:alpha val="55686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" name="Google Shape;249;p13"/>
          <p:cNvSpPr/>
          <p:nvPr/>
        </p:nvSpPr>
        <p:spPr>
          <a:xfrm>
            <a:off x="1438921" y="2737882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 extrusionOk="0">
                <a:moveTo>
                  <a:pt x="16182" y="28574"/>
                </a:moveTo>
                <a:lnTo>
                  <a:pt x="12392" y="28574"/>
                </a:lnTo>
                <a:lnTo>
                  <a:pt x="10570" y="28212"/>
                </a:lnTo>
                <a:lnTo>
                  <a:pt x="0" y="16182"/>
                </a:lnTo>
                <a:lnTo>
                  <a:pt x="0" y="12392"/>
                </a:lnTo>
                <a:lnTo>
                  <a:pt x="12392" y="0"/>
                </a:lnTo>
                <a:lnTo>
                  <a:pt x="16182" y="0"/>
                </a:lnTo>
                <a:lnTo>
                  <a:pt x="28575" y="14287"/>
                </a:lnTo>
                <a:lnTo>
                  <a:pt x="28574" y="16182"/>
                </a:lnTo>
                <a:lnTo>
                  <a:pt x="16182" y="28574"/>
                </a:lnTo>
                <a:close/>
              </a:path>
            </a:pathLst>
          </a:custGeom>
          <a:solidFill>
            <a:srgbClr val="000000">
              <a:alpha val="55686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0" name="Google Shape;250;p13"/>
          <p:cNvSpPr/>
          <p:nvPr/>
        </p:nvSpPr>
        <p:spPr>
          <a:xfrm>
            <a:off x="1438921" y="3042682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 extrusionOk="0">
                <a:moveTo>
                  <a:pt x="16182" y="28574"/>
                </a:moveTo>
                <a:lnTo>
                  <a:pt x="12392" y="28574"/>
                </a:lnTo>
                <a:lnTo>
                  <a:pt x="10570" y="28212"/>
                </a:lnTo>
                <a:lnTo>
                  <a:pt x="0" y="16182"/>
                </a:lnTo>
                <a:lnTo>
                  <a:pt x="0" y="12392"/>
                </a:lnTo>
                <a:lnTo>
                  <a:pt x="12392" y="0"/>
                </a:lnTo>
                <a:lnTo>
                  <a:pt x="16182" y="0"/>
                </a:lnTo>
                <a:lnTo>
                  <a:pt x="28575" y="14287"/>
                </a:lnTo>
                <a:lnTo>
                  <a:pt x="28574" y="16182"/>
                </a:lnTo>
                <a:lnTo>
                  <a:pt x="16182" y="28574"/>
                </a:lnTo>
                <a:close/>
              </a:path>
            </a:pathLst>
          </a:custGeom>
          <a:solidFill>
            <a:srgbClr val="000000">
              <a:alpha val="55686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1" name="Google Shape;251;p13"/>
          <p:cNvSpPr/>
          <p:nvPr/>
        </p:nvSpPr>
        <p:spPr>
          <a:xfrm>
            <a:off x="1438921" y="3347482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 extrusionOk="0">
                <a:moveTo>
                  <a:pt x="16182" y="28574"/>
                </a:moveTo>
                <a:lnTo>
                  <a:pt x="12392" y="28574"/>
                </a:lnTo>
                <a:lnTo>
                  <a:pt x="10570" y="28212"/>
                </a:lnTo>
                <a:lnTo>
                  <a:pt x="0" y="16182"/>
                </a:lnTo>
                <a:lnTo>
                  <a:pt x="0" y="12392"/>
                </a:lnTo>
                <a:lnTo>
                  <a:pt x="12392" y="0"/>
                </a:lnTo>
                <a:lnTo>
                  <a:pt x="16182" y="0"/>
                </a:lnTo>
                <a:lnTo>
                  <a:pt x="28575" y="14287"/>
                </a:lnTo>
                <a:lnTo>
                  <a:pt x="28574" y="16182"/>
                </a:lnTo>
                <a:lnTo>
                  <a:pt x="16182" y="28574"/>
                </a:lnTo>
                <a:close/>
              </a:path>
            </a:pathLst>
          </a:custGeom>
          <a:solidFill>
            <a:srgbClr val="000000">
              <a:alpha val="55686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2" name="Google Shape;252;p13"/>
          <p:cNvSpPr txBox="1"/>
          <p:nvPr/>
        </p:nvSpPr>
        <p:spPr>
          <a:xfrm>
            <a:off x="222796" y="1262786"/>
            <a:ext cx="7194003" cy="178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Ma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Lucida Sans"/>
                <a:cs typeface="Calibri" panose="020F0502020204030204" pitchFamily="34" charset="0"/>
                <a:sym typeface="Lucida Sans"/>
              </a:rPr>
              <a:t>teri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a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Lucida Sans"/>
                <a:cs typeface="Calibri" panose="020F0502020204030204" pitchFamily="34" charset="0"/>
                <a:sym typeface="Lucida Sans"/>
              </a:rPr>
              <a:t>l 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D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Lucida Sans"/>
                <a:cs typeface="Calibri" panose="020F0502020204030204" pitchFamily="34" charset="0"/>
                <a:sym typeface="Lucida Sans"/>
              </a:rPr>
              <a:t>esign 3 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  <a:sym typeface="Verdana"/>
              </a:rPr>
              <a:t>- </a:t>
            </a:r>
            <a:r>
              <a:rPr lang="en-US" sz="2000" b="1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современные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компоненты</a:t>
            </a:r>
            <a:r>
              <a:rPr lang="ru-RU" sz="2000" b="1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:</a:t>
            </a:r>
            <a:endParaRPr sz="2000" b="1" dirty="0">
              <a:solidFill>
                <a:schemeClr val="bg1"/>
              </a:solidFill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Минимализм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  <a:sym typeface="Verdana"/>
              </a:rPr>
              <a:t>-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чистый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интерфейс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12700" marR="430530" lvl="0" indent="0" algn="l" rtl="0">
              <a:lnSpc>
                <a:spcPct val="16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Интуитивность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  <a:sym typeface="Verdana"/>
              </a:rPr>
              <a:t>-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понятная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навигация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12700" marR="430530" lvl="0" indent="0" algn="l" rtl="0">
              <a:lnSpc>
                <a:spcPct val="16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Адаптивность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  <a:sym typeface="Verdana"/>
              </a:rPr>
              <a:t>-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любой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размер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экрана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</p:txBody>
      </p:sp>
      <p:sp>
        <p:nvSpPr>
          <p:cNvPr id="253" name="Google Shape;253;p13"/>
          <p:cNvSpPr txBox="1"/>
          <p:nvPr/>
        </p:nvSpPr>
        <p:spPr>
          <a:xfrm>
            <a:off x="7575820" y="1262786"/>
            <a:ext cx="5791201" cy="128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Дизайн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  <a:sym typeface="Verdana"/>
              </a:rPr>
              <a:t>-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система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и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цветовая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палитра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  <a:p>
            <a:pPr marL="12700" marR="612775" lvl="0" indent="0" algn="ctr" rtl="0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Цветовая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схема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приложения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тщательно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продумана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для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создания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атмосферы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премиального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салона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красоты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  <a:sym typeface="Verdana"/>
              </a:rPr>
              <a:t>.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ea typeface="Verdana"/>
              <a:cs typeface="Calibri" panose="020F0502020204030204" pitchFamily="34" charset="0"/>
              <a:sym typeface="Verdana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88AD8AB-F047-4CCD-8D5E-2CFD72EBFBE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98755" y="2737882"/>
            <a:ext cx="6427286" cy="3166434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7FA83FC-CDAF-4AF9-AFC5-2781627CCC3B}"/>
              </a:ext>
            </a:extLst>
          </p:cNvPr>
          <p:cNvSpPr/>
          <p:nvPr/>
        </p:nvSpPr>
        <p:spPr>
          <a:xfrm>
            <a:off x="6963635" y="5904316"/>
            <a:ext cx="6697525" cy="936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40"/>
              </a:spcBef>
            </a:pPr>
            <a:endParaRPr lang="ru-RU" sz="1800" dirty="0">
              <a:solidFill>
                <a:schemeClr val="bg1"/>
              </a:solidFill>
              <a:latin typeface="Calibri" panose="020F0502020204030204" pitchFamily="34" charset="0"/>
              <a:ea typeface="Verdana"/>
              <a:cs typeface="Calibri" panose="020F0502020204030204" pitchFamily="34" charset="0"/>
              <a:sym typeface="Verdana"/>
            </a:endParaRPr>
          </a:p>
          <a:p>
            <a:pPr lvl="0" algn="ctr">
              <a:spcBef>
                <a:spcPts val="105"/>
              </a:spcBef>
            </a:pPr>
            <a:r>
              <a:rPr lang="ru-RU" sz="1800" dirty="0">
                <a:solidFill>
                  <a:schemeClr val="bg1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Палитра ассоциируется с глубиной и таинственностью(как «ночное небо» в аниме)</a:t>
            </a:r>
          </a:p>
        </p:txBody>
      </p:sp>
      <p:sp>
        <p:nvSpPr>
          <p:cNvPr id="13" name="Google Shape;252;p13">
            <a:extLst>
              <a:ext uri="{FF2B5EF4-FFF2-40B4-BE49-F238E27FC236}">
                <a16:creationId xmlns:a16="http://schemas.microsoft.com/office/drawing/2014/main" id="{2127014D-D7A4-4E33-BBFF-9CC692651272}"/>
              </a:ext>
            </a:extLst>
          </p:cNvPr>
          <p:cNvSpPr txBox="1"/>
          <p:nvPr/>
        </p:nvSpPr>
        <p:spPr>
          <a:xfrm>
            <a:off x="222796" y="3498687"/>
            <a:ext cx="6427286" cy="1551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Фоном главного экрана является тематического изображение, однако в настройках и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API</a:t>
            </a:r>
            <a:r>
              <a:rPr lang="ru-RU" sz="2000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 было принято решение использовать минималистичные черные и белые цвета, для кнопок и акцентов использовались умеренно-темно-фиолетовый и пурпурный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ea typeface="Trebuchet MS"/>
              <a:cs typeface="Calibri" panose="020F0502020204030204" pitchFamily="34" charset="0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687</Words>
  <Application>Microsoft Office PowerPoint</Application>
  <PresentationFormat>Произвольный</PresentationFormat>
  <Paragraphs>112</Paragraphs>
  <Slides>16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6" baseType="lpstr">
      <vt:lpstr>Lucida Sans</vt:lpstr>
      <vt:lpstr>Trebuchet MS</vt:lpstr>
      <vt:lpstr>Arial</vt:lpstr>
      <vt:lpstr>Tahoma</vt:lpstr>
      <vt:lpstr>Calibri</vt:lpstr>
      <vt:lpstr>Wingdings</vt:lpstr>
      <vt:lpstr>Verdana</vt:lpstr>
      <vt:lpstr>Lato</vt:lpstr>
      <vt:lpstr>Raleway</vt:lpstr>
      <vt:lpstr>Streamline</vt:lpstr>
      <vt:lpstr>AnimeBox</vt:lpstr>
      <vt:lpstr>Презентация PowerPoint</vt:lpstr>
      <vt:lpstr>Проблемы современного мира, которые может решить наше приложение</vt:lpstr>
      <vt:lpstr>Презентация PowerPoint</vt:lpstr>
      <vt:lpstr>Презентация PowerPoint</vt:lpstr>
      <vt:lpstr>Презентация PowerPoint</vt:lpstr>
      <vt:lpstr>Главный экран</vt:lpstr>
      <vt:lpstr>Интерактивные функции </vt:lpstr>
      <vt:lpstr>Дизайн и UI/UX</vt:lpstr>
      <vt:lpstr>Технологический стек</vt:lpstr>
      <vt:lpstr>Архитектура приложения</vt:lpstr>
      <vt:lpstr>База данных</vt:lpstr>
      <vt:lpstr>Преимущества решения</vt:lpstr>
      <vt:lpstr>Преимущества решения</vt:lpstr>
      <vt:lpstr>Будущее развитие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AnimeBox</dc:title>
  <dc:creator>Mark Nemark</dc:creator>
  <cp:lastModifiedBy>Mark Nemark</cp:lastModifiedBy>
  <cp:revision>16</cp:revision>
  <dcterms:created xsi:type="dcterms:W3CDTF">2025-06-20T11:32:25Z</dcterms:created>
  <dcterms:modified xsi:type="dcterms:W3CDTF">2025-07-13T22:45:06Z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2025-06-20T00:00:00Z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2025-06-20T00:00:00Z</vt:filetime>
  </property>
  <property fmtid="{D5CDD505-2E9C-101B-9397-08002B2CF9AE}" pid="5" name="Producer">
    <vt:lpwstr>pdf-lib (https://github.com/Hopding/pdf-lib)</vt:lpwstr>
  </property>
</Properties>
</file>